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4" r:id="rId5"/>
    <p:sldId id="265" r:id="rId6"/>
    <p:sldId id="260" r:id="rId7"/>
    <p:sldId id="261" r:id="rId8"/>
    <p:sldId id="266" r:id="rId9"/>
    <p:sldId id="267" r:id="rId10"/>
    <p:sldId id="269" r:id="rId11"/>
    <p:sldId id="268" r:id="rId12"/>
    <p:sldId id="270" r:id="rId13"/>
    <p:sldId id="263" r:id="rId14"/>
    <p:sldId id="271" r:id="rId15"/>
    <p:sldId id="272" r:id="rId16"/>
    <p:sldId id="273" r:id="rId17"/>
    <p:sldId id="274" r:id="rId18"/>
    <p:sldId id="275" r:id="rId19"/>
    <p:sldId id="276" r:id="rId20"/>
    <p:sldId id="279" r:id="rId21"/>
    <p:sldId id="277" r:id="rId22"/>
    <p:sldId id="281" r:id="rId23"/>
    <p:sldId id="280" r:id="rId24"/>
    <p:sldId id="278" r:id="rId25"/>
    <p:sldId id="282"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7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3D36DFB-8B4E-4DFA-8D64-6F5F5D2B242D}" type="datetimeFigureOut">
              <a:rPr lang="ru-RU" smtClean="0"/>
              <a:pPr/>
              <a:t>12.11.2010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5947A1-373E-4B9C-B777-80FAA03B437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3D36DFB-8B4E-4DFA-8D64-6F5F5D2B242D}" type="datetimeFigureOut">
              <a:rPr lang="ru-RU" smtClean="0"/>
              <a:pPr/>
              <a:t>12.11.2010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5947A1-373E-4B9C-B777-80FAA03B437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3D36DFB-8B4E-4DFA-8D64-6F5F5D2B242D}" type="datetimeFigureOut">
              <a:rPr lang="ru-RU" smtClean="0"/>
              <a:pPr/>
              <a:t>12.11.2010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5947A1-373E-4B9C-B777-80FAA03B437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3D36DFB-8B4E-4DFA-8D64-6F5F5D2B242D}" type="datetimeFigureOut">
              <a:rPr lang="ru-RU" smtClean="0"/>
              <a:pPr/>
              <a:t>12.11.2010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5947A1-373E-4B9C-B777-80FAA03B437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3D36DFB-8B4E-4DFA-8D64-6F5F5D2B242D}" type="datetimeFigureOut">
              <a:rPr lang="ru-RU" smtClean="0"/>
              <a:pPr/>
              <a:t>12.11.2010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5947A1-373E-4B9C-B777-80FAA03B437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3D36DFB-8B4E-4DFA-8D64-6F5F5D2B242D}" type="datetimeFigureOut">
              <a:rPr lang="ru-RU" smtClean="0"/>
              <a:pPr/>
              <a:t>12.11.2010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55947A1-373E-4B9C-B777-80FAA03B437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3D36DFB-8B4E-4DFA-8D64-6F5F5D2B242D}" type="datetimeFigureOut">
              <a:rPr lang="ru-RU" smtClean="0"/>
              <a:pPr/>
              <a:t>12.11.2010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55947A1-373E-4B9C-B777-80FAA03B437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3D36DFB-8B4E-4DFA-8D64-6F5F5D2B242D}" type="datetimeFigureOut">
              <a:rPr lang="ru-RU" smtClean="0"/>
              <a:pPr/>
              <a:t>12.11.2010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55947A1-373E-4B9C-B777-80FAA03B437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3D36DFB-8B4E-4DFA-8D64-6F5F5D2B242D}" type="datetimeFigureOut">
              <a:rPr lang="ru-RU" smtClean="0"/>
              <a:pPr/>
              <a:t>12.11.2010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55947A1-373E-4B9C-B777-80FAA03B437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3D36DFB-8B4E-4DFA-8D64-6F5F5D2B242D}" type="datetimeFigureOut">
              <a:rPr lang="ru-RU" smtClean="0"/>
              <a:pPr/>
              <a:t>12.11.2010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55947A1-373E-4B9C-B777-80FAA03B437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3D36DFB-8B4E-4DFA-8D64-6F5F5D2B242D}" type="datetimeFigureOut">
              <a:rPr lang="ru-RU" smtClean="0"/>
              <a:pPr/>
              <a:t>12.11.2010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55947A1-373E-4B9C-B777-80FAA03B437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D36DFB-8B4E-4DFA-8D64-6F5F5D2B242D}" type="datetimeFigureOut">
              <a:rPr lang="ru-RU" smtClean="0"/>
              <a:pPr/>
              <a:t>12.11.2010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5947A1-373E-4B9C-B777-80FAA03B437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doroga.renault.ru/parents/good_reflexes/the_street/autonomie/index.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doroga.renault.ru/parents/good_reflexes/the_street/autonomie/index.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doroga.renault.ru/parents/good_reflexes/about_the_street/understand/index.ht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doroga.renault.ru/parents/good_reflexes/perception/behaviour/index.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doroga.renault.ru/parents/good_reflexes/the_street/dangers/index.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smtClean="0"/>
              <a:t>Инструктажи </a:t>
            </a:r>
            <a:br>
              <a:rPr lang="ru-RU" b="1" dirty="0" smtClean="0"/>
            </a:br>
            <a:r>
              <a:rPr lang="ru-RU" b="1" dirty="0" smtClean="0"/>
              <a:t>по безопасности</a:t>
            </a:r>
            <a:endParaRPr lang="ru-RU" b="1" dirty="0"/>
          </a:p>
        </p:txBody>
      </p:sp>
      <p:sp>
        <p:nvSpPr>
          <p:cNvPr id="3" name="Подзаголовок 2"/>
          <p:cNvSpPr>
            <a:spLocks noGrp="1"/>
          </p:cNvSpPr>
          <p:nvPr>
            <p:ph type="subTitle" idx="1"/>
          </p:nvPr>
        </p:nvSpPr>
        <p:spPr>
          <a:xfrm>
            <a:off x="228600" y="5715000"/>
            <a:ext cx="3276600" cy="914400"/>
          </a:xfrm>
        </p:spPr>
        <p:txBody>
          <a:bodyPr>
            <a:normAutofit/>
          </a:bodyPr>
          <a:lstStyle/>
          <a:p>
            <a:pPr algn="l"/>
            <a:r>
              <a:rPr lang="ru-RU" sz="1600" dirty="0" smtClean="0"/>
              <a:t>МОУ «Школа №44», г.Полысаево, Лошкарева В.И., заместитель </a:t>
            </a:r>
          </a:p>
          <a:p>
            <a:pPr algn="l"/>
            <a:r>
              <a:rPr lang="ru-RU" sz="1600" dirty="0" smtClean="0"/>
              <a:t>директора по БЖ</a:t>
            </a:r>
            <a:endParaRPr lang="ru-RU" sz="1600" dirty="0"/>
          </a:p>
        </p:txBody>
      </p:sp>
      <p:pic>
        <p:nvPicPr>
          <p:cNvPr id="4" name="Picture 2" descr="http://www.doroga.renault.ru/off-line/parents/good_reflexes/about_the_street/fiche-2.jpg"/>
          <p:cNvPicPr>
            <a:picLocks noChangeAspect="1" noChangeArrowheads="1"/>
          </p:cNvPicPr>
          <p:nvPr/>
        </p:nvPicPr>
        <p:blipFill>
          <a:blip r:embed="rId2" cstate="email">
            <a:clrChange>
              <a:clrFrom>
                <a:srgbClr val="FFFFFF"/>
              </a:clrFrom>
              <a:clrTo>
                <a:srgbClr val="FFFFFF">
                  <a:alpha val="0"/>
                </a:srgbClr>
              </a:clrTo>
            </a:clrChange>
          </a:blip>
          <a:srcRect/>
          <a:stretch>
            <a:fillRect/>
          </a:stretch>
        </p:blipFill>
        <p:spPr bwMode="auto">
          <a:xfrm>
            <a:off x="304800" y="228600"/>
            <a:ext cx="2152650" cy="2152650"/>
          </a:xfrm>
          <a:prstGeom prst="rect">
            <a:avLst/>
          </a:prstGeom>
          <a:noFill/>
        </p:spPr>
      </p:pic>
      <p:pic>
        <p:nvPicPr>
          <p:cNvPr id="5" name="Picture 2" descr="http://www.doroga.renault.ru/off-line/parents/good_reflexes/10rules/parents/fiche-1.jpg"/>
          <p:cNvPicPr>
            <a:picLocks noChangeAspect="1" noChangeArrowheads="1"/>
          </p:cNvPicPr>
          <p:nvPr/>
        </p:nvPicPr>
        <p:blipFill>
          <a:blip r:embed="rId3" cstate="email">
            <a:clrChange>
              <a:clrFrom>
                <a:srgbClr val="FFFFFF"/>
              </a:clrFrom>
              <a:clrTo>
                <a:srgbClr val="FFFFFF">
                  <a:alpha val="0"/>
                </a:srgbClr>
              </a:clrTo>
            </a:clrChange>
          </a:blip>
          <a:srcRect/>
          <a:stretch>
            <a:fillRect/>
          </a:stretch>
        </p:blipFill>
        <p:spPr bwMode="auto">
          <a:xfrm>
            <a:off x="6324600" y="4114800"/>
            <a:ext cx="2152650" cy="215265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FF0000"/>
                </a:solidFill>
              </a:rPr>
              <a:t>Правила безопасности</a:t>
            </a:r>
            <a:endParaRPr lang="ru-RU" dirty="0"/>
          </a:p>
        </p:txBody>
      </p:sp>
      <p:sp>
        <p:nvSpPr>
          <p:cNvPr id="3" name="Содержимое 2"/>
          <p:cNvSpPr>
            <a:spLocks noGrp="1"/>
          </p:cNvSpPr>
          <p:nvPr>
            <p:ph idx="1"/>
          </p:nvPr>
        </p:nvSpPr>
        <p:spPr/>
        <p:txBody>
          <a:bodyPr>
            <a:normAutofit fontScale="92500" lnSpcReduction="20000"/>
          </a:bodyPr>
          <a:lstStyle/>
          <a:p>
            <a:r>
              <a:rPr lang="ru-RU" dirty="0"/>
              <a:t>Нужно всегда быть готовым к возможной опасности, даже если вы переходите улицу по пешеходному переходу.</a:t>
            </a:r>
          </a:p>
          <a:p>
            <a:r>
              <a:rPr lang="ru-RU" dirty="0"/>
              <a:t>Необходимо убедиться, что велосипедисты, мотоциклисты и водители машин увидели вас.</a:t>
            </a:r>
          </a:p>
          <a:p>
            <a:r>
              <a:rPr lang="ru-RU" dirty="0"/>
              <a:t>Прежде чем переходить улицу, посмотрите налево, направо, затем, дойдя до середины улицы — снова направо.</a:t>
            </a:r>
          </a:p>
          <a:p>
            <a:r>
              <a:rPr lang="ru-RU" dirty="0"/>
              <a:t>Научите ребенка отличать звуки, извещающие об опасности от обыкновенных звуков, раздающихся вокруг.</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hlinkClick r:id="rId2"/>
              </a:rPr>
              <a:t>Научите своего ребенка быть самостоятельным на дороге</a:t>
            </a:r>
            <a:endParaRPr lang="ru-RU" dirty="0"/>
          </a:p>
        </p:txBody>
      </p:sp>
      <p:sp>
        <p:nvSpPr>
          <p:cNvPr id="3" name="Содержимое 2"/>
          <p:cNvSpPr>
            <a:spLocks noGrp="1"/>
          </p:cNvSpPr>
          <p:nvPr>
            <p:ph idx="1"/>
          </p:nvPr>
        </p:nvSpPr>
        <p:spPr>
          <a:xfrm>
            <a:off x="2209800" y="1600200"/>
            <a:ext cx="6477000" cy="4525963"/>
          </a:xfrm>
        </p:spPr>
        <p:txBody>
          <a:bodyPr>
            <a:normAutofit fontScale="55000" lnSpcReduction="20000"/>
          </a:bodyPr>
          <a:lstStyle/>
          <a:p>
            <a:r>
              <a:rPr lang="ru-RU" b="1" dirty="0"/>
              <a:t>Дети, которым еще нет 8 лет</a:t>
            </a:r>
            <a:endParaRPr lang="ru-RU" dirty="0"/>
          </a:p>
          <a:p>
            <a:r>
              <a:rPr lang="ru-RU" b="1" dirty="0"/>
              <a:t>1.</a:t>
            </a:r>
            <a:r>
              <a:rPr lang="ru-RU" dirty="0"/>
              <a:t> Не позволяйте детям находиться одним на улице, без сопровождения взрослых, поскольку они еще маленькие и не в состоянии понять возможную опасность.</a:t>
            </a:r>
            <a:br>
              <a:rPr lang="ru-RU" dirty="0"/>
            </a:br>
            <a:r>
              <a:rPr lang="ru-RU" b="1" dirty="0"/>
              <a:t>2.</a:t>
            </a:r>
            <a:r>
              <a:rPr lang="ru-RU" dirty="0"/>
              <a:t> Всегда помните о том, что дети в своем поведении пытаются подражать взрослым, поэтому для родителей и всех взрослых, сопровождающих детей, очень важно соблюдать правила безопасности, подавать детям примеры и быть способными объяснить им свои действия. Если благодаря родителям ребенок приобретет навыки правильного поведения на дорогах еще с дошкольных лет, вероятнее всего, он будет соблюдать их в течение всей жизни.</a:t>
            </a:r>
            <a:br>
              <a:rPr lang="ru-RU" dirty="0"/>
            </a:br>
            <a:r>
              <a:rPr lang="ru-RU" b="1" dirty="0"/>
              <a:t>3.</a:t>
            </a:r>
            <a:r>
              <a:rPr lang="ru-RU" dirty="0"/>
              <a:t> Указывайте ребенку на возможные опасности на дорогах и объясняйте, как нужно правильно поступать в той или иной ситуации.</a:t>
            </a:r>
          </a:p>
          <a:p>
            <a:endParaRPr lang="ru-RU" dirty="0"/>
          </a:p>
        </p:txBody>
      </p:sp>
      <p:pic>
        <p:nvPicPr>
          <p:cNvPr id="4" name="Picture 2" descr="http://www.doroga.renault.ru/off-line/parents/good_reflexes/the_street/dangers/fiche-3.jpg"/>
          <p:cNvPicPr>
            <a:picLocks noChangeAspect="1" noChangeArrowheads="1"/>
          </p:cNvPicPr>
          <p:nvPr/>
        </p:nvPicPr>
        <p:blipFill>
          <a:blip r:embed="rId3" cstate="email"/>
          <a:srcRect/>
          <a:stretch>
            <a:fillRect/>
          </a:stretch>
        </p:blipFill>
        <p:spPr bwMode="auto">
          <a:xfrm>
            <a:off x="0" y="1600200"/>
            <a:ext cx="2152650" cy="215265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hlinkClick r:id="rId2"/>
              </a:rPr>
              <a:t>Научите своего ребенка быть самостоятельным на дороге</a:t>
            </a:r>
            <a:endParaRPr lang="ru-RU" dirty="0"/>
          </a:p>
        </p:txBody>
      </p:sp>
      <p:sp>
        <p:nvSpPr>
          <p:cNvPr id="3" name="Содержимое 2"/>
          <p:cNvSpPr>
            <a:spLocks noGrp="1"/>
          </p:cNvSpPr>
          <p:nvPr>
            <p:ph idx="1"/>
          </p:nvPr>
        </p:nvSpPr>
        <p:spPr>
          <a:xfrm>
            <a:off x="2438400" y="1600200"/>
            <a:ext cx="6248400" cy="4525963"/>
          </a:xfrm>
        </p:spPr>
        <p:txBody>
          <a:bodyPr>
            <a:normAutofit fontScale="55000" lnSpcReduction="20000"/>
          </a:bodyPr>
          <a:lstStyle/>
          <a:p>
            <a:r>
              <a:rPr lang="ru-RU" b="1" dirty="0" smtClean="0"/>
              <a:t>Дети, которые старше 8 лет</a:t>
            </a:r>
            <a:endParaRPr lang="ru-RU" dirty="0" smtClean="0"/>
          </a:p>
          <a:p>
            <a:r>
              <a:rPr lang="ru-RU" b="1" dirty="0" smtClean="0"/>
              <a:t>1.</a:t>
            </a:r>
            <a:r>
              <a:rPr lang="ru-RU" dirty="0" smtClean="0"/>
              <a:t> В этом возрасте детей, у которых сформированы навыки безопасности (распределение внимания, ощущение пространства, умение анализировать свои действия и т.д.), в дневное время суток и в спокойном районе, без интенсивного дорожного движения, можно отпустить на улицу одних.</a:t>
            </a:r>
            <a:br>
              <a:rPr lang="ru-RU" dirty="0" smtClean="0"/>
            </a:br>
            <a:r>
              <a:rPr lang="ru-RU" b="1" dirty="0" smtClean="0"/>
              <a:t>2.</a:t>
            </a:r>
            <a:r>
              <a:rPr lang="ru-RU" dirty="0" smtClean="0"/>
              <a:t> Сначала ребенок должен привыкнуть находиться один на безопасной улице, постепенно преодолевая короткие дистанции.</a:t>
            </a:r>
            <a:br>
              <a:rPr lang="ru-RU" dirty="0" smtClean="0"/>
            </a:br>
            <a:r>
              <a:rPr lang="ru-RU" b="1" dirty="0" smtClean="0"/>
              <a:t>3.</a:t>
            </a:r>
            <a:r>
              <a:rPr lang="ru-RU" dirty="0" smtClean="0"/>
              <a:t> Каждый новый маршрут нужно изучать с взрослыми, стараясь определить возможные опасности.</a:t>
            </a:r>
            <a:br>
              <a:rPr lang="ru-RU" dirty="0" smtClean="0"/>
            </a:br>
            <a:r>
              <a:rPr lang="ru-RU" b="1" dirty="0" smtClean="0"/>
              <a:t>4.</a:t>
            </a:r>
            <a:r>
              <a:rPr lang="ru-RU" dirty="0" smtClean="0"/>
              <a:t> Усталый и расстроенный ребенок, который спешит, – это ребенок в опасности. После школы ребенок чувствует себя усталым и думает о множестве вещей по дороге – о делах, которые ему необходимо сделать, о том, как он будет проводить время с друзьями. Думая о многом, он уделяет меньше внимания дороге.</a:t>
            </a:r>
          </a:p>
          <a:p>
            <a:endParaRPr lang="ru-RU" dirty="0"/>
          </a:p>
        </p:txBody>
      </p:sp>
      <p:pic>
        <p:nvPicPr>
          <p:cNvPr id="4" name="Picture 2" descr="http://www.doroga.renault.ru/off-line/parents/good_reflexes/the_street/dangers/fiche-3.jpg"/>
          <p:cNvPicPr>
            <a:picLocks noChangeAspect="1" noChangeArrowheads="1"/>
          </p:cNvPicPr>
          <p:nvPr/>
        </p:nvPicPr>
        <p:blipFill>
          <a:blip r:embed="rId3" cstate="email"/>
          <a:srcRect/>
          <a:stretch>
            <a:fillRect/>
          </a:stretch>
        </p:blipFill>
        <p:spPr bwMode="auto">
          <a:xfrm>
            <a:off x="0" y="1600200"/>
            <a:ext cx="2152650" cy="215265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FF0000"/>
                </a:solidFill>
              </a:rPr>
              <a:t>Правила безопасности</a:t>
            </a:r>
            <a:endParaRPr lang="ru-RU" dirty="0"/>
          </a:p>
        </p:txBody>
      </p:sp>
      <p:sp>
        <p:nvSpPr>
          <p:cNvPr id="3" name="Содержимое 2"/>
          <p:cNvSpPr>
            <a:spLocks noGrp="1"/>
          </p:cNvSpPr>
          <p:nvPr>
            <p:ph idx="1"/>
          </p:nvPr>
        </p:nvSpPr>
        <p:spPr/>
        <p:txBody>
          <a:bodyPr>
            <a:normAutofit fontScale="92500" lnSpcReduction="20000"/>
          </a:bodyPr>
          <a:lstStyle/>
          <a:p>
            <a:r>
              <a:rPr lang="ru-RU" dirty="0"/>
              <a:t>Нужно всегда быть готовым к возможной опасности, даже если вы переходите улицу по пешеходному переходу.</a:t>
            </a:r>
          </a:p>
          <a:p>
            <a:r>
              <a:rPr lang="ru-RU" dirty="0"/>
              <a:t>Необходимо убедиться, что велосипедисты, мотоциклисты и водители машин увидели вас.</a:t>
            </a:r>
          </a:p>
          <a:p>
            <a:r>
              <a:rPr lang="ru-RU" dirty="0"/>
              <a:t>Прежде чем переходить улицу, посмотрите налево, направо, затем, дойдя до середины улицы — снова направо.</a:t>
            </a:r>
          </a:p>
          <a:p>
            <a:r>
              <a:rPr lang="ru-RU" dirty="0"/>
              <a:t>Научите ребенка отличать звуки, извещающие об опасности от обыкновенных звуков, раздающихся вокруг.</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solidFill>
                  <a:srgbClr val="FF0000"/>
                </a:solidFill>
              </a:rPr>
              <a:t>Когда Вы пешеход</a:t>
            </a:r>
            <a:endParaRPr lang="ru-RU" dirty="0"/>
          </a:p>
        </p:txBody>
      </p:sp>
      <p:sp>
        <p:nvSpPr>
          <p:cNvPr id="3" name="Содержимое 2"/>
          <p:cNvSpPr>
            <a:spLocks noGrp="1"/>
          </p:cNvSpPr>
          <p:nvPr>
            <p:ph idx="1"/>
          </p:nvPr>
        </p:nvSpPr>
        <p:spPr>
          <a:xfrm>
            <a:off x="2362200" y="1600200"/>
            <a:ext cx="6324600" cy="4525963"/>
          </a:xfrm>
        </p:spPr>
        <p:txBody>
          <a:bodyPr>
            <a:normAutofit fontScale="77500" lnSpcReduction="20000"/>
          </a:bodyPr>
          <a:lstStyle/>
          <a:p>
            <a:pPr marL="0" lvl="0" indent="0" eaLnBrk="0" fontAlgn="base" hangingPunct="0">
              <a:spcBef>
                <a:spcPct val="0"/>
              </a:spcBef>
              <a:spcAft>
                <a:spcPct val="0"/>
              </a:spcAft>
              <a:buNone/>
            </a:pPr>
            <a:r>
              <a:rPr kumimoji="0" lang="ru-RU" sz="3600" b="1" i="0" u="none" strike="noStrike" cap="none" normalizeH="0" baseline="0" dirty="0" smtClean="0">
                <a:ln>
                  <a:noFill/>
                </a:ln>
                <a:solidFill>
                  <a:srgbClr val="993399"/>
                </a:solidFill>
                <a:effectLst/>
                <a:latin typeface="Geneva CY"/>
                <a:cs typeface="Times New Roman" pitchFamily="18" charset="0"/>
              </a:rPr>
              <a:t>Улица выглядит для ребенка как площадка для игр — кругом масса предметов, на которые хочется взобраться, с которых можно прыгнуть: низкие стены, парапет, фонарные столбы и т.д.</a:t>
            </a:r>
          </a:p>
          <a:p>
            <a:pPr marL="0" lvl="0" indent="0" eaLnBrk="0" fontAlgn="base" hangingPunct="0">
              <a:spcBef>
                <a:spcPct val="0"/>
              </a:spcBef>
              <a:spcAft>
                <a:spcPct val="0"/>
              </a:spcAft>
              <a:buNone/>
            </a:pPr>
            <a:endParaRPr kumimoji="0" lang="ru-RU" sz="4000" b="0" i="0" u="none" strike="noStrike" cap="none" normalizeH="0" baseline="0" dirty="0" smtClean="0">
              <a:ln>
                <a:noFill/>
              </a:ln>
              <a:solidFill>
                <a:srgbClr val="000000"/>
              </a:solidFill>
              <a:effectLst/>
              <a:latin typeface="Geneva CY"/>
              <a:cs typeface="Times New Roman" pitchFamily="18" charset="0"/>
            </a:endParaRPr>
          </a:p>
          <a:p>
            <a:pPr marL="0" lvl="0" indent="0" eaLnBrk="0" fontAlgn="base" hangingPunct="0">
              <a:spcBef>
                <a:spcPct val="0"/>
              </a:spcBef>
              <a:spcAft>
                <a:spcPct val="0"/>
              </a:spcAft>
              <a:buNone/>
            </a:pPr>
            <a:r>
              <a:rPr kumimoji="0" lang="ru-RU" b="0" i="0" u="none" strike="noStrike" cap="none" normalizeH="0" baseline="0" dirty="0" smtClean="0">
                <a:ln>
                  <a:noFill/>
                </a:ln>
                <a:solidFill>
                  <a:srgbClr val="993399"/>
                </a:solidFill>
                <a:effectLst/>
                <a:latin typeface="Geneva CY"/>
                <a:cs typeface="Times New Roman" pitchFamily="18" charset="0"/>
              </a:rPr>
              <a:t>Если ребенок поглощен игрой или поставил </a:t>
            </a:r>
            <a:r>
              <a:rPr kumimoji="0" lang="ru-RU" b="0" i="0" u="none" strike="noStrike" cap="none" normalizeH="0" baseline="0" dirty="0" err="1" smtClean="0">
                <a:ln>
                  <a:noFill/>
                </a:ln>
                <a:solidFill>
                  <a:srgbClr val="993399"/>
                </a:solidFill>
                <a:effectLst/>
                <a:latin typeface="Geneva CY"/>
                <a:cs typeface="Times New Roman" pitchFamily="18" charset="0"/>
              </a:rPr>
              <a:t>себекакую-то</a:t>
            </a:r>
            <a:r>
              <a:rPr kumimoji="0" lang="ru-RU" b="0" i="0" u="none" strike="noStrike" cap="none" normalizeH="0" baseline="0" dirty="0" smtClean="0">
                <a:ln>
                  <a:noFill/>
                </a:ln>
                <a:solidFill>
                  <a:srgbClr val="993399"/>
                </a:solidFill>
                <a:effectLst/>
                <a:latin typeface="Geneva CY"/>
                <a:cs typeface="Times New Roman" pitchFamily="18" charset="0"/>
              </a:rPr>
              <a:t> цель, то вряд ли </a:t>
            </a:r>
            <a:r>
              <a:rPr kumimoji="0" lang="ru-RU" b="0" i="0" u="none" strike="noStrike" cap="none" normalizeH="0" baseline="0" dirty="0" err="1" smtClean="0">
                <a:ln>
                  <a:noFill/>
                </a:ln>
                <a:solidFill>
                  <a:srgbClr val="993399"/>
                </a:solidFill>
                <a:effectLst/>
                <a:latin typeface="Geneva CY"/>
                <a:cs typeface="Times New Roman" pitchFamily="18" charset="0"/>
              </a:rPr>
              <a:t>что-нибудьсможет</a:t>
            </a:r>
            <a:r>
              <a:rPr kumimoji="0" lang="ru-RU" b="0" i="0" u="none" strike="noStrike" cap="none" normalizeH="0" baseline="0" dirty="0" smtClean="0">
                <a:ln>
                  <a:noFill/>
                </a:ln>
                <a:solidFill>
                  <a:srgbClr val="993399"/>
                </a:solidFill>
                <a:effectLst/>
                <a:latin typeface="Geneva CY"/>
                <a:cs typeface="Times New Roman" pitchFamily="18" charset="0"/>
              </a:rPr>
              <a:t> остановить его. Поэтому необходимо, чтобы ребенок знал несколько простых правил, чтобы быть осторожным на дороге.</a:t>
            </a:r>
            <a:endParaRPr kumimoji="0" lang="ru-RU" sz="7200" b="0" i="0" u="none" strike="noStrike" cap="none" normalizeH="0" baseline="0" dirty="0" smtClean="0">
              <a:ln>
                <a:noFill/>
              </a:ln>
              <a:solidFill>
                <a:srgbClr val="000000"/>
              </a:solidFill>
              <a:effectLst/>
              <a:latin typeface="Geneva CY"/>
              <a:cs typeface="Times New Roman" pitchFamily="18" charset="0"/>
            </a:endParaRPr>
          </a:p>
          <a:p>
            <a:endParaRPr lang="ru-RU" dirty="0"/>
          </a:p>
        </p:txBody>
      </p:sp>
      <p:sp>
        <p:nvSpPr>
          <p:cNvPr id="25601" name="Rectangle 1"/>
          <p:cNvSpPr>
            <a:spLocks noChangeArrowheads="1"/>
          </p:cNvSpPr>
          <p:nvPr/>
        </p:nvSpPr>
        <p:spPr bwMode="auto">
          <a:xfrm>
            <a:off x="0" y="-246221"/>
            <a:ext cx="312906" cy="4924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rgbClr val="993399"/>
                </a:solidFill>
                <a:effectLst/>
                <a:latin typeface="Geneva CY"/>
                <a:cs typeface="Times New Roman" pitchFamily="18" charset="0"/>
              </a:rPr>
              <a:t>  </a:t>
            </a:r>
            <a:endParaRPr kumimoji="0" lang="ru-RU" sz="1000" b="0" i="0" u="none" strike="noStrike" cap="none" normalizeH="0" baseline="0" dirty="0" smtClean="0">
              <a:ln>
                <a:noFill/>
              </a:ln>
              <a:solidFill>
                <a:srgbClr val="000000"/>
              </a:solidFill>
              <a:effectLst/>
              <a:latin typeface="Geneva CY"/>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Geneva CY"/>
                <a:cs typeface="Times New Roman" pitchFamily="18" charset="0"/>
              </a:rPr>
              <a:t>  </a:t>
            </a:r>
            <a:endParaRPr kumimoji="0" lang="ru-RU" sz="13500" b="0" i="0" u="none" strike="noStrike" cap="none" normalizeH="0" baseline="0" dirty="0" smtClean="0">
              <a:ln>
                <a:noFill/>
              </a:ln>
              <a:solidFill>
                <a:srgbClr val="993399"/>
              </a:solidFill>
              <a:effectLst/>
              <a:latin typeface="Geneva CY"/>
              <a:cs typeface="Times New Roman" pitchFamily="18" charset="0"/>
            </a:endParaRPr>
          </a:p>
        </p:txBody>
      </p:sp>
      <p:pic>
        <p:nvPicPr>
          <p:cNvPr id="25603" name="Picture 3" descr="http://www.doroga.renault.ru/off-line/parents/good_reflexes/on_foot/fiche-4.jpg"/>
          <p:cNvPicPr>
            <a:picLocks noChangeAspect="1" noChangeArrowheads="1"/>
          </p:cNvPicPr>
          <p:nvPr/>
        </p:nvPicPr>
        <p:blipFill>
          <a:blip r:embed="rId2" cstate="email"/>
          <a:srcRect/>
          <a:stretch>
            <a:fillRect/>
          </a:stretch>
        </p:blipFill>
        <p:spPr bwMode="auto">
          <a:xfrm>
            <a:off x="0" y="1828800"/>
            <a:ext cx="2152650" cy="2152651"/>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Основные правила безопасности для юных пешеходов</a:t>
            </a:r>
            <a:endParaRPr lang="ru-RU" dirty="0"/>
          </a:p>
        </p:txBody>
      </p:sp>
      <p:sp>
        <p:nvSpPr>
          <p:cNvPr id="3" name="Содержимое 2"/>
          <p:cNvSpPr>
            <a:spLocks noGrp="1"/>
          </p:cNvSpPr>
          <p:nvPr>
            <p:ph idx="1"/>
          </p:nvPr>
        </p:nvSpPr>
        <p:spPr>
          <a:xfrm>
            <a:off x="2667000" y="1600200"/>
            <a:ext cx="6019800" cy="4525963"/>
          </a:xfrm>
        </p:spPr>
        <p:txBody>
          <a:bodyPr>
            <a:normAutofit fontScale="55000" lnSpcReduction="20000"/>
          </a:bodyPr>
          <a:lstStyle/>
          <a:p>
            <a:r>
              <a:rPr lang="ru-RU" dirty="0"/>
              <a:t>– Держитесь как можно дальше от края тротуара, иначе вы рискуете упасть на проезжую часть, если вдруг споткнетесь, либо вас могут задеть открывающейся дверью автомобиля. Помимо этого при плохой погоде вас могут обрызгать грязью проезжающие мимо автомобили.</a:t>
            </a:r>
          </a:p>
          <a:p>
            <a:r>
              <a:rPr lang="ru-RU" dirty="0"/>
              <a:t>– Если у вас на пути стоит группа людей, обойдите их, не выходя на проезжую часть.</a:t>
            </a:r>
          </a:p>
          <a:p>
            <a:r>
              <a:rPr lang="ru-RU" dirty="0"/>
              <a:t>– Если вы идете по дороге, на которой нет тротуара — идите по обочине с левой стороны (то есть по стороне со встречным движением).</a:t>
            </a:r>
          </a:p>
          <a:p>
            <a:r>
              <a:rPr lang="ru-RU" dirty="0"/>
              <a:t>– Старайтесь переходить улицу только по пешеходному переходу (наземному или подземному).</a:t>
            </a:r>
          </a:p>
          <a:p>
            <a:r>
              <a:rPr lang="ru-RU" dirty="0"/>
              <a:t>– Никогда не бегите через дорогу.</a:t>
            </a:r>
          </a:p>
          <a:p>
            <a:r>
              <a:rPr lang="ru-RU" dirty="0"/>
              <a:t>– Носите на одежде полоски из светоотражающего материала.</a:t>
            </a:r>
          </a:p>
          <a:p>
            <a:endParaRPr lang="ru-RU" dirty="0"/>
          </a:p>
        </p:txBody>
      </p:sp>
      <p:pic>
        <p:nvPicPr>
          <p:cNvPr id="29698" name="Picture 2" descr="C:\Documents and Settings\Admin\Рабочий стол\Для сайта\fiche-4.jpg"/>
          <p:cNvPicPr>
            <a:picLocks noChangeAspect="1" noChangeArrowheads="1"/>
          </p:cNvPicPr>
          <p:nvPr/>
        </p:nvPicPr>
        <p:blipFill>
          <a:blip r:embed="rId2" cstate="email"/>
          <a:srcRect/>
          <a:stretch>
            <a:fillRect/>
          </a:stretch>
        </p:blipFill>
        <p:spPr bwMode="auto">
          <a:xfrm>
            <a:off x="228600" y="1676400"/>
            <a:ext cx="2870200" cy="28702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Переходим дорогу правильно</a:t>
            </a:r>
            <a:endParaRPr lang="ru-RU" dirty="0"/>
          </a:p>
        </p:txBody>
      </p:sp>
      <p:sp>
        <p:nvSpPr>
          <p:cNvPr id="3" name="Содержимое 2"/>
          <p:cNvSpPr>
            <a:spLocks noGrp="1"/>
          </p:cNvSpPr>
          <p:nvPr>
            <p:ph idx="1"/>
          </p:nvPr>
        </p:nvSpPr>
        <p:spPr>
          <a:xfrm>
            <a:off x="3124200" y="1600200"/>
            <a:ext cx="5562600" cy="4525963"/>
          </a:xfrm>
        </p:spPr>
        <p:txBody>
          <a:bodyPr>
            <a:normAutofit fontScale="55000" lnSpcReduction="20000"/>
          </a:bodyPr>
          <a:lstStyle/>
          <a:p>
            <a:r>
              <a:rPr lang="ru-RU" dirty="0"/>
              <a:t>Самое главное правило для пешеходов — всегда быть внимательным на дороге. Поэтому учите своих детей правильно переходить дорогу, чтобы они всегда были в безопасности.</a:t>
            </a:r>
          </a:p>
          <a:p>
            <a:r>
              <a:rPr lang="ru-RU" dirty="0"/>
              <a:t>– Сначала выясните, с односторонним или двусторонним движением улица, которую нужно перейти.</a:t>
            </a:r>
          </a:p>
          <a:p>
            <a:r>
              <a:rPr lang="ru-RU" dirty="0"/>
              <a:t>– Прежде чем переходить улицу, посмотрите налево, направо, а на середине улицы — еще раз направо.</a:t>
            </a:r>
          </a:p>
          <a:p>
            <a:r>
              <a:rPr lang="ru-RU" dirty="0"/>
              <a:t>– Переходите дорогу только по пешеходному переходу — наземному или подземному. Если дорога регулируется светофором, то нужно дождаться зеленого света для пешеходов, затем убедиться, что все машины остановились и только потом переходить улицу.</a:t>
            </a:r>
          </a:p>
          <a:p>
            <a:r>
              <a:rPr lang="ru-RU" dirty="0"/>
              <a:t>– Будьте внимательны, смотрите по сторонам во время перехода дороги</a:t>
            </a:r>
            <a:r>
              <a:rPr lang="ru-RU" dirty="0" smtClean="0"/>
              <a:t>.</a:t>
            </a:r>
            <a:endParaRPr lang="ru-RU" dirty="0"/>
          </a:p>
        </p:txBody>
      </p:sp>
      <p:pic>
        <p:nvPicPr>
          <p:cNvPr id="30722" name="Picture 2" descr="C:\Documents and Settings\Admin\Рабочий стол\Для сайта\fiche-4.jpg"/>
          <p:cNvPicPr>
            <a:picLocks noChangeAspect="1" noChangeArrowheads="1"/>
          </p:cNvPicPr>
          <p:nvPr/>
        </p:nvPicPr>
        <p:blipFill>
          <a:blip r:embed="rId2" cstate="email"/>
          <a:srcRect/>
          <a:stretch>
            <a:fillRect/>
          </a:stretch>
        </p:blipFill>
        <p:spPr bwMode="auto">
          <a:xfrm>
            <a:off x="0" y="2133600"/>
            <a:ext cx="2870200" cy="28702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FF0000"/>
                </a:solidFill>
              </a:rPr>
              <a:t> Помните!</a:t>
            </a:r>
            <a:endParaRPr lang="ru-RU" dirty="0">
              <a:solidFill>
                <a:srgbClr val="FF0000"/>
              </a:solidFill>
            </a:endParaRPr>
          </a:p>
        </p:txBody>
      </p:sp>
      <p:sp>
        <p:nvSpPr>
          <p:cNvPr id="3" name="Содержимое 2"/>
          <p:cNvSpPr>
            <a:spLocks noGrp="1"/>
          </p:cNvSpPr>
          <p:nvPr>
            <p:ph idx="1"/>
          </p:nvPr>
        </p:nvSpPr>
        <p:spPr/>
        <p:txBody>
          <a:bodyPr>
            <a:normAutofit lnSpcReduction="10000"/>
          </a:bodyPr>
          <a:lstStyle/>
          <a:p>
            <a:r>
              <a:rPr lang="ru-RU" dirty="0"/>
              <a:t>В России в </a:t>
            </a:r>
            <a:r>
              <a:rPr lang="ru-RU" dirty="0" smtClean="0"/>
              <a:t>2009</a:t>
            </a:r>
            <a:r>
              <a:rPr lang="ru-RU" dirty="0"/>
              <a:t> году:</a:t>
            </a:r>
          </a:p>
          <a:p>
            <a:r>
              <a:rPr lang="ru-RU" dirty="0"/>
              <a:t>– Произошло более 20 тысяч ДТП с  детьми. В них погибло детей более 1,5 тысяч и ранено более 20 тысяч.</a:t>
            </a:r>
          </a:p>
          <a:p>
            <a:r>
              <a:rPr lang="ru-RU" dirty="0"/>
              <a:t>– Наибольшая группа риска — дети от 5 до 9 лет.</a:t>
            </a:r>
          </a:p>
          <a:p>
            <a:r>
              <a:rPr lang="ru-RU" dirty="0"/>
              <a:t>– В 35% случаев жертвами стали дети, которые переходили дорогу по пешеходному переходу.</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Как правильно вести себя на дороге</a:t>
            </a:r>
            <a:endParaRPr lang="ru-RU" dirty="0"/>
          </a:p>
        </p:txBody>
      </p:sp>
      <p:sp>
        <p:nvSpPr>
          <p:cNvPr id="3" name="Содержимое 2"/>
          <p:cNvSpPr>
            <a:spLocks noGrp="1"/>
          </p:cNvSpPr>
          <p:nvPr>
            <p:ph idx="1"/>
          </p:nvPr>
        </p:nvSpPr>
        <p:spPr>
          <a:xfrm>
            <a:off x="2438400" y="1600200"/>
            <a:ext cx="6248400" cy="4525963"/>
          </a:xfrm>
        </p:spPr>
        <p:txBody>
          <a:bodyPr>
            <a:normAutofit fontScale="77500" lnSpcReduction="20000"/>
          </a:bodyPr>
          <a:lstStyle/>
          <a:p>
            <a:pPr marL="0" lvl="0" indent="0" eaLnBrk="0" fontAlgn="base" hangingPunct="0">
              <a:spcBef>
                <a:spcPct val="0"/>
              </a:spcBef>
              <a:spcAft>
                <a:spcPct val="0"/>
              </a:spcAft>
              <a:buNone/>
            </a:pPr>
            <a:r>
              <a:rPr kumimoji="0" lang="ru-RU" b="1" i="0" u="none" strike="noStrike" cap="none" normalizeH="0" baseline="0" dirty="0" smtClean="0">
                <a:ln>
                  <a:noFill/>
                </a:ln>
                <a:solidFill>
                  <a:srgbClr val="993399"/>
                </a:solidFill>
                <a:effectLst/>
                <a:latin typeface="Geneva CY"/>
                <a:cs typeface="Times New Roman" pitchFamily="18" charset="0"/>
              </a:rPr>
              <a:t>Как только человек оказывается в коллективе, появляется необходимость подчиняться общим правилам поведения. Каждому приходится следовать определенным общепринятым нормам поведения для того, чтобы сделать жизнь легче и себе и другим.</a:t>
            </a:r>
            <a:endParaRPr kumimoji="0" lang="ru-RU" sz="3600" b="0" i="0" u="none" strike="noStrike" cap="none" normalizeH="0" baseline="0" dirty="0" smtClean="0">
              <a:ln>
                <a:noFill/>
              </a:ln>
              <a:solidFill>
                <a:srgbClr val="000000"/>
              </a:solidFill>
              <a:effectLst/>
              <a:latin typeface="Geneva CY"/>
              <a:cs typeface="Times New Roman" pitchFamily="18" charset="0"/>
            </a:endParaRPr>
          </a:p>
          <a:p>
            <a:pPr marL="0" lvl="0" indent="0" eaLnBrk="0" fontAlgn="base" hangingPunct="0">
              <a:spcBef>
                <a:spcPct val="0"/>
              </a:spcBef>
              <a:spcAft>
                <a:spcPct val="0"/>
              </a:spcAft>
              <a:buNone/>
            </a:pPr>
            <a:r>
              <a:rPr kumimoji="0" lang="ru-RU" sz="2800" b="0" i="0" u="none" strike="noStrike" cap="none" normalizeH="0" baseline="0" dirty="0" smtClean="0">
                <a:ln>
                  <a:noFill/>
                </a:ln>
                <a:solidFill>
                  <a:srgbClr val="993399"/>
                </a:solidFill>
                <a:effectLst/>
                <a:latin typeface="Geneva CY"/>
                <a:cs typeface="Times New Roman" pitchFamily="18" charset="0"/>
              </a:rPr>
              <a:t>Вежливость и внимательное отношение к окружающим — правила, которые касаются всех. Поэтому, прививая ребенку эти правила, вы сами должны им следовать.</a:t>
            </a:r>
            <a:endParaRPr kumimoji="0" lang="ru-RU" sz="3600" b="0" i="0" u="none" strike="noStrike" cap="none" normalizeH="0" baseline="0" dirty="0" smtClean="0">
              <a:ln>
                <a:noFill/>
              </a:ln>
              <a:solidFill>
                <a:srgbClr val="000000"/>
              </a:solidFill>
              <a:effectLst/>
              <a:latin typeface="Geneva CY"/>
              <a:cs typeface="Times New Roman" pitchFamily="18" charset="0"/>
            </a:endParaRPr>
          </a:p>
          <a:p>
            <a:pPr marL="0" lvl="0" indent="0" eaLnBrk="0" fontAlgn="base" hangingPunct="0">
              <a:spcBef>
                <a:spcPct val="0"/>
              </a:spcBef>
              <a:spcAft>
                <a:spcPct val="0"/>
              </a:spcAft>
              <a:buNone/>
            </a:pPr>
            <a:r>
              <a:rPr kumimoji="0" lang="ru-RU" sz="2800" b="0" i="0" u="none" strike="noStrike" cap="none" normalizeH="0" baseline="0" dirty="0" smtClean="0">
                <a:ln>
                  <a:noFill/>
                </a:ln>
                <a:solidFill>
                  <a:srgbClr val="993399"/>
                </a:solidFill>
                <a:effectLst/>
                <a:latin typeface="Geneva CY"/>
                <a:cs typeface="Times New Roman" pitchFamily="18" charset="0"/>
              </a:rPr>
              <a:t>Для безопасности ваших детей и для вашей безопасности:</a:t>
            </a:r>
            <a:endParaRPr kumimoji="0" lang="ru-RU" sz="3600" b="0" i="0" u="none" strike="noStrike" cap="none" normalizeH="0" baseline="0" dirty="0" smtClean="0">
              <a:ln>
                <a:noFill/>
              </a:ln>
              <a:solidFill>
                <a:srgbClr val="000000"/>
              </a:solidFill>
              <a:effectLst/>
              <a:latin typeface="Geneva CY"/>
              <a:cs typeface="Times New Roman" pitchFamily="18" charset="0"/>
            </a:endParaRPr>
          </a:p>
        </p:txBody>
      </p:sp>
      <p:pic>
        <p:nvPicPr>
          <p:cNvPr id="31746" name="Picture 2" descr="http://www.doroga.renault.ru/off-line/parents/good_reflexes/about_the_street/fiche-2.jpg"/>
          <p:cNvPicPr>
            <a:picLocks noChangeAspect="1" noChangeArrowheads="1"/>
          </p:cNvPicPr>
          <p:nvPr/>
        </p:nvPicPr>
        <p:blipFill>
          <a:blip r:embed="rId2" cstate="email"/>
          <a:srcRect/>
          <a:stretch>
            <a:fillRect/>
          </a:stretch>
        </p:blipFill>
        <p:spPr bwMode="auto">
          <a:xfrm>
            <a:off x="381000" y="1143000"/>
            <a:ext cx="2152650" cy="215265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kumimoji="0" lang="ru-RU" b="0" i="0" u="none" strike="noStrike" cap="none" normalizeH="0" baseline="0" dirty="0" smtClean="0">
                <a:ln>
                  <a:noFill/>
                </a:ln>
                <a:solidFill>
                  <a:srgbClr val="993399"/>
                </a:solidFill>
                <a:effectLst/>
                <a:latin typeface="Geneva CY"/>
                <a:cs typeface="Times New Roman" pitchFamily="18" charset="0"/>
              </a:rPr>
              <a:t>Улица диктует свои правила</a:t>
            </a:r>
            <a:endParaRPr lang="ru-RU" dirty="0"/>
          </a:p>
        </p:txBody>
      </p:sp>
      <p:sp>
        <p:nvSpPr>
          <p:cNvPr id="3" name="Содержимое 2"/>
          <p:cNvSpPr>
            <a:spLocks noGrp="1"/>
          </p:cNvSpPr>
          <p:nvPr>
            <p:ph idx="1"/>
          </p:nvPr>
        </p:nvSpPr>
        <p:spPr>
          <a:xfrm>
            <a:off x="1600200" y="1600200"/>
            <a:ext cx="7086600" cy="4525963"/>
          </a:xfrm>
        </p:spPr>
        <p:txBody>
          <a:bodyPr>
            <a:normAutofit fontScale="70000" lnSpcReduction="20000"/>
          </a:bodyPr>
          <a:lstStyle/>
          <a:p>
            <a:r>
              <a:rPr lang="ru-RU" dirty="0"/>
              <a:t>Улица — это общественное место, которое предназначено для всех. Соблюдая собственную безопасность, человек тем самым заботится о других. Несоблюдение правил дорожной безопасности на улице может привести к очень серьезным последствиям, как для вас, так и для окружающих. Так, например, восьмилетний ребенок, катающийся по тротуару на роликовых коньках, может столкнуться с пешеходом или даже сбить его.</a:t>
            </a:r>
          </a:p>
          <a:p>
            <a:r>
              <a:rPr lang="ru-RU" dirty="0"/>
              <a:t>Для того чтобы понять, причиняете ли вы беспокойство другим людям своим поведением, нужно поставить себя на их место. Всегда задавайте себе вопрос: «Если я поступлю так или иначе, не подвергну ли я опасности других людей?»</a:t>
            </a:r>
          </a:p>
          <a:p>
            <a:endParaRPr lang="ru-RU" dirty="0"/>
          </a:p>
        </p:txBody>
      </p:sp>
      <p:pic>
        <p:nvPicPr>
          <p:cNvPr id="4" name="Picture 2" descr="http://www.doroga.renault.ru/off-line/parents/good_reflexes/about_the_street/fiche-2.jpg"/>
          <p:cNvPicPr>
            <a:picLocks noChangeAspect="1" noChangeArrowheads="1"/>
          </p:cNvPicPr>
          <p:nvPr/>
        </p:nvPicPr>
        <p:blipFill>
          <a:blip r:embed="rId2" cstate="email"/>
          <a:srcRect/>
          <a:stretch>
            <a:fillRect/>
          </a:stretch>
        </p:blipFill>
        <p:spPr bwMode="auto">
          <a:xfrm>
            <a:off x="-152400" y="2286000"/>
            <a:ext cx="2152650" cy="21526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kumimoji="0" lang="ru-RU" b="1" i="0" u="none" strike="noStrike" cap="none" normalizeH="0" baseline="0" dirty="0" smtClean="0">
                <a:ln>
                  <a:noFill/>
                </a:ln>
                <a:solidFill>
                  <a:srgbClr val="993399"/>
                </a:solidFill>
                <a:effectLst/>
                <a:latin typeface="Geneva CY"/>
                <a:cs typeface="Times New Roman" pitchFamily="18" charset="0"/>
              </a:rPr>
              <a:t>5 советов по безопасности для Вас</a:t>
            </a:r>
            <a:endParaRPr lang="ru-RU" dirty="0"/>
          </a:p>
        </p:txBody>
      </p:sp>
      <p:sp>
        <p:nvSpPr>
          <p:cNvPr id="5" name="Содержимое 4"/>
          <p:cNvSpPr>
            <a:spLocks noGrp="1"/>
          </p:cNvSpPr>
          <p:nvPr>
            <p:ph idx="1"/>
          </p:nvPr>
        </p:nvSpPr>
        <p:spPr>
          <a:xfrm>
            <a:off x="2209800" y="1447800"/>
            <a:ext cx="6781800" cy="5410200"/>
          </a:xfrm>
        </p:spPr>
        <p:txBody>
          <a:bodyPr>
            <a:noAutofit/>
          </a:bodyPr>
          <a:lstStyle/>
          <a:p>
            <a:pPr marL="0" lvl="0" indent="0" eaLnBrk="0" fontAlgn="base" hangingPunct="0">
              <a:spcBef>
                <a:spcPct val="0"/>
              </a:spcBef>
              <a:spcAft>
                <a:spcPct val="0"/>
              </a:spcAft>
              <a:buNone/>
            </a:pPr>
            <a:r>
              <a:rPr kumimoji="0" lang="ru-RU" sz="1600" b="1" i="0" u="none" strike="noStrike" cap="none" normalizeH="0" baseline="0" dirty="0" smtClean="0">
                <a:ln>
                  <a:noFill/>
                </a:ln>
                <a:solidFill>
                  <a:srgbClr val="993399"/>
                </a:solidFill>
                <a:effectLst/>
                <a:latin typeface="Geneva CY"/>
                <a:cs typeface="Times New Roman" pitchFamily="18" charset="0"/>
              </a:rPr>
              <a:t>1.</a:t>
            </a:r>
            <a:r>
              <a:rPr kumimoji="0" lang="ru-RU" sz="1600" b="0" i="0" u="none" strike="noStrike" cap="none" normalizeH="0" baseline="0" dirty="0" smtClean="0">
                <a:ln>
                  <a:noFill/>
                </a:ln>
                <a:solidFill>
                  <a:srgbClr val="993399"/>
                </a:solidFill>
                <a:effectLst/>
                <a:latin typeface="Geneva CY"/>
                <a:cs typeface="Times New Roman" pitchFamily="18" charset="0"/>
              </a:rPr>
              <a:t> Даже если вы едете по знакомой дороге на небольшое расстояние, убедитесь, что все пассажиры в машине, на переднем </a:t>
            </a:r>
            <a:r>
              <a:rPr kumimoji="0" lang="ru-RU" sz="1600" b="0" i="0" u="none" strike="noStrike" cap="none" normalizeH="0" baseline="0" dirty="0" err="1" smtClean="0">
                <a:ln>
                  <a:noFill/>
                </a:ln>
                <a:solidFill>
                  <a:srgbClr val="993399"/>
                </a:solidFill>
                <a:effectLst/>
                <a:latin typeface="Geneva CY"/>
                <a:cs typeface="Times New Roman" pitchFamily="18" charset="0"/>
              </a:rPr>
              <a:t>сиденьи</a:t>
            </a:r>
            <a:r>
              <a:rPr kumimoji="0" lang="ru-RU" sz="1600" b="0" i="0" u="none" strike="noStrike" cap="none" normalizeH="0" baseline="0" dirty="0" smtClean="0">
                <a:ln>
                  <a:noFill/>
                </a:ln>
                <a:solidFill>
                  <a:srgbClr val="993399"/>
                </a:solidFill>
                <a:effectLst/>
                <a:latin typeface="Geneva CY"/>
                <a:cs typeface="Times New Roman" pitchFamily="18" charset="0"/>
              </a:rPr>
              <a:t>, и на заднем пристегнуты ремнями безопасности.</a:t>
            </a:r>
            <a:endParaRPr kumimoji="0" lang="ru-RU" sz="1600" b="0" i="0" u="none" strike="noStrike" cap="none" normalizeH="0" baseline="0" dirty="0" smtClean="0">
              <a:ln>
                <a:noFill/>
              </a:ln>
              <a:solidFill>
                <a:srgbClr val="000000"/>
              </a:solidFill>
              <a:effectLst/>
              <a:latin typeface="Geneva CY"/>
              <a:cs typeface="Times New Roman" pitchFamily="18" charset="0"/>
            </a:endParaRPr>
          </a:p>
          <a:p>
            <a:pPr marL="0" lvl="0" indent="0" eaLnBrk="0" fontAlgn="base" hangingPunct="0">
              <a:spcBef>
                <a:spcPct val="0"/>
              </a:spcBef>
              <a:spcAft>
                <a:spcPct val="0"/>
              </a:spcAft>
              <a:buNone/>
            </a:pPr>
            <a:endParaRPr kumimoji="0" lang="ru-RU" sz="1600" b="1" i="0" u="none" strike="noStrike" cap="none" normalizeH="0" baseline="0" dirty="0" smtClean="0">
              <a:ln>
                <a:noFill/>
              </a:ln>
              <a:solidFill>
                <a:srgbClr val="993399"/>
              </a:solidFill>
              <a:effectLst/>
              <a:latin typeface="Geneva CY"/>
              <a:cs typeface="Times New Roman" pitchFamily="18" charset="0"/>
            </a:endParaRPr>
          </a:p>
          <a:p>
            <a:pPr marL="0" lvl="0" indent="0" eaLnBrk="0" fontAlgn="base" hangingPunct="0">
              <a:spcBef>
                <a:spcPct val="0"/>
              </a:spcBef>
              <a:spcAft>
                <a:spcPct val="0"/>
              </a:spcAft>
              <a:buNone/>
            </a:pPr>
            <a:r>
              <a:rPr kumimoji="0" lang="ru-RU" sz="1600" b="1" i="0" u="none" strike="noStrike" cap="none" normalizeH="0" baseline="0" dirty="0" smtClean="0">
                <a:ln>
                  <a:noFill/>
                </a:ln>
                <a:solidFill>
                  <a:srgbClr val="993399"/>
                </a:solidFill>
                <a:effectLst/>
                <a:latin typeface="Geneva CY"/>
                <a:cs typeface="Times New Roman" pitchFamily="18" charset="0"/>
              </a:rPr>
              <a:t>2.</a:t>
            </a:r>
            <a:r>
              <a:rPr kumimoji="0" lang="ru-RU" sz="1600" b="0" i="0" u="none" strike="noStrike" cap="none" normalizeH="0" baseline="0" dirty="0" smtClean="0">
                <a:ln>
                  <a:noFill/>
                </a:ln>
                <a:solidFill>
                  <a:srgbClr val="993399"/>
                </a:solidFill>
                <a:effectLst/>
                <a:latin typeface="Geneva CY"/>
                <a:cs typeface="Times New Roman" pitchFamily="18" charset="0"/>
              </a:rPr>
              <a:t> Ребенок до 12 лет должен ездить в машине в специальном детском </a:t>
            </a:r>
            <a:r>
              <a:rPr kumimoji="0" lang="ru-RU" sz="1600" b="0" i="0" u="none" strike="noStrike" cap="none" normalizeH="0" baseline="0" dirty="0" err="1" smtClean="0">
                <a:ln>
                  <a:noFill/>
                </a:ln>
                <a:solidFill>
                  <a:srgbClr val="993399"/>
                </a:solidFill>
                <a:effectLst/>
                <a:latin typeface="Geneva CY"/>
                <a:cs typeface="Times New Roman" pitchFamily="18" charset="0"/>
              </a:rPr>
              <a:t>сиденьи</a:t>
            </a:r>
            <a:r>
              <a:rPr kumimoji="0" lang="ru-RU" sz="1600" b="0" i="0" u="none" strike="noStrike" cap="none" normalizeH="0" baseline="0" dirty="0" smtClean="0">
                <a:ln>
                  <a:noFill/>
                </a:ln>
                <a:solidFill>
                  <a:srgbClr val="993399"/>
                </a:solidFill>
                <a:effectLst/>
                <a:latin typeface="Geneva CY"/>
                <a:cs typeface="Times New Roman" pitchFamily="18" charset="0"/>
              </a:rPr>
              <a:t>, отрегулированном в соответствии с его ростом и комплекцией.</a:t>
            </a:r>
            <a:endParaRPr kumimoji="0" lang="ru-RU" sz="1600" b="0" i="0" u="none" strike="noStrike" cap="none" normalizeH="0" baseline="0" dirty="0" smtClean="0">
              <a:ln>
                <a:noFill/>
              </a:ln>
              <a:solidFill>
                <a:srgbClr val="000000"/>
              </a:solidFill>
              <a:effectLst/>
              <a:latin typeface="Geneva CY"/>
              <a:cs typeface="Times New Roman" pitchFamily="18" charset="0"/>
            </a:endParaRPr>
          </a:p>
          <a:p>
            <a:pPr marL="0" lvl="0" indent="0" eaLnBrk="0" fontAlgn="base" hangingPunct="0">
              <a:spcBef>
                <a:spcPct val="0"/>
              </a:spcBef>
              <a:spcAft>
                <a:spcPct val="0"/>
              </a:spcAft>
              <a:buNone/>
            </a:pPr>
            <a:endParaRPr kumimoji="0" lang="ru-RU" sz="1600" b="1" i="0" u="none" strike="noStrike" cap="none" normalizeH="0" baseline="0" dirty="0" smtClean="0">
              <a:ln>
                <a:noFill/>
              </a:ln>
              <a:solidFill>
                <a:srgbClr val="993399"/>
              </a:solidFill>
              <a:effectLst/>
              <a:latin typeface="Geneva CY"/>
              <a:cs typeface="Times New Roman" pitchFamily="18" charset="0"/>
            </a:endParaRPr>
          </a:p>
          <a:p>
            <a:pPr marL="0" lvl="0" indent="0" eaLnBrk="0" fontAlgn="base" hangingPunct="0">
              <a:spcBef>
                <a:spcPct val="0"/>
              </a:spcBef>
              <a:spcAft>
                <a:spcPct val="0"/>
              </a:spcAft>
              <a:buNone/>
            </a:pPr>
            <a:r>
              <a:rPr kumimoji="0" lang="ru-RU" sz="1600" b="1" i="0" u="none" strike="noStrike" cap="none" normalizeH="0" baseline="0" dirty="0" smtClean="0">
                <a:ln>
                  <a:noFill/>
                </a:ln>
                <a:solidFill>
                  <a:srgbClr val="993399"/>
                </a:solidFill>
                <a:effectLst/>
                <a:latin typeface="Geneva CY"/>
                <a:cs typeface="Times New Roman" pitchFamily="18" charset="0"/>
              </a:rPr>
              <a:t>3.</a:t>
            </a:r>
            <a:r>
              <a:rPr kumimoji="0" lang="ru-RU" sz="1600" b="0" i="0" u="none" strike="noStrike" cap="none" normalizeH="0" baseline="0" dirty="0" smtClean="0">
                <a:ln>
                  <a:noFill/>
                </a:ln>
                <a:solidFill>
                  <a:srgbClr val="993399"/>
                </a:solidFill>
                <a:effectLst/>
                <a:latin typeface="Geneva CY"/>
                <a:cs typeface="Times New Roman" pitchFamily="18" charset="0"/>
              </a:rPr>
              <a:t> Помните, что скоростной режим на дороге зависит не только от ограничения скорости, но и от плотности потока автомобилей. Всегда держите дистанцию с машиной впереди, чтобы избежать аварии при экстренном торможении.</a:t>
            </a:r>
            <a:endParaRPr kumimoji="0" lang="ru-RU" sz="1600" b="0" i="0" u="none" strike="noStrike" cap="none" normalizeH="0" baseline="0" dirty="0" smtClean="0">
              <a:ln>
                <a:noFill/>
              </a:ln>
              <a:solidFill>
                <a:srgbClr val="000000"/>
              </a:solidFill>
              <a:effectLst/>
              <a:latin typeface="Geneva CY"/>
              <a:cs typeface="Times New Roman" pitchFamily="18" charset="0"/>
            </a:endParaRPr>
          </a:p>
          <a:p>
            <a:pPr marL="0" lvl="0" indent="0" eaLnBrk="0" fontAlgn="base" hangingPunct="0">
              <a:spcBef>
                <a:spcPct val="0"/>
              </a:spcBef>
              <a:spcAft>
                <a:spcPct val="0"/>
              </a:spcAft>
              <a:buNone/>
            </a:pPr>
            <a:endParaRPr kumimoji="0" lang="ru-RU" sz="1600" b="1" i="0" u="none" strike="noStrike" cap="none" normalizeH="0" baseline="0" dirty="0" smtClean="0">
              <a:ln>
                <a:noFill/>
              </a:ln>
              <a:solidFill>
                <a:srgbClr val="993399"/>
              </a:solidFill>
              <a:effectLst/>
              <a:latin typeface="Geneva CY"/>
              <a:cs typeface="Times New Roman" pitchFamily="18" charset="0"/>
            </a:endParaRPr>
          </a:p>
          <a:p>
            <a:pPr marL="0" lvl="0" indent="0" eaLnBrk="0" fontAlgn="base" hangingPunct="0">
              <a:spcBef>
                <a:spcPct val="0"/>
              </a:spcBef>
              <a:spcAft>
                <a:spcPct val="0"/>
              </a:spcAft>
              <a:buNone/>
            </a:pPr>
            <a:r>
              <a:rPr kumimoji="0" lang="ru-RU" sz="1600" b="1" i="0" u="none" strike="noStrike" cap="none" normalizeH="0" baseline="0" dirty="0" smtClean="0">
                <a:ln>
                  <a:noFill/>
                </a:ln>
                <a:solidFill>
                  <a:srgbClr val="993399"/>
                </a:solidFill>
                <a:effectLst/>
                <a:latin typeface="Geneva CY"/>
                <a:cs typeface="Times New Roman" pitchFamily="18" charset="0"/>
              </a:rPr>
              <a:t>4.</a:t>
            </a:r>
            <a:r>
              <a:rPr kumimoji="0" lang="ru-RU" sz="1600" b="0" i="0" u="none" strike="noStrike" cap="none" normalizeH="0" baseline="0" dirty="0" smtClean="0">
                <a:ln>
                  <a:noFill/>
                </a:ln>
                <a:solidFill>
                  <a:srgbClr val="993399"/>
                </a:solidFill>
                <a:effectLst/>
                <a:latin typeface="Geneva CY"/>
                <a:cs typeface="Times New Roman" pitchFamily="18" charset="0"/>
              </a:rPr>
              <a:t> Вам необходимо выбрать — либо пить, либо вести машину. Каждое пятое происшествие на дорогах России связано с управлением транспортным средством в состоянии опьянения.</a:t>
            </a:r>
            <a:endParaRPr kumimoji="0" lang="ru-RU" sz="1600" b="0" i="0" u="none" strike="noStrike" cap="none" normalizeH="0" baseline="0" dirty="0" smtClean="0">
              <a:ln>
                <a:noFill/>
              </a:ln>
              <a:solidFill>
                <a:srgbClr val="000000"/>
              </a:solidFill>
              <a:effectLst/>
              <a:latin typeface="Geneva CY"/>
              <a:cs typeface="Times New Roman" pitchFamily="18" charset="0"/>
            </a:endParaRPr>
          </a:p>
          <a:p>
            <a:pPr marL="0" lvl="0" indent="0" eaLnBrk="0" fontAlgn="base" hangingPunct="0">
              <a:spcBef>
                <a:spcPct val="0"/>
              </a:spcBef>
              <a:spcAft>
                <a:spcPct val="0"/>
              </a:spcAft>
              <a:buNone/>
            </a:pPr>
            <a:endParaRPr kumimoji="0" lang="ru-RU" sz="1600" b="1" i="0" u="none" strike="noStrike" cap="none" normalizeH="0" baseline="0" dirty="0" smtClean="0">
              <a:ln>
                <a:noFill/>
              </a:ln>
              <a:solidFill>
                <a:srgbClr val="993399"/>
              </a:solidFill>
              <a:effectLst/>
              <a:latin typeface="Geneva CY"/>
              <a:cs typeface="Times New Roman" pitchFamily="18" charset="0"/>
            </a:endParaRPr>
          </a:p>
          <a:p>
            <a:pPr marL="0" lvl="0" indent="0" eaLnBrk="0" fontAlgn="base" hangingPunct="0">
              <a:spcBef>
                <a:spcPct val="0"/>
              </a:spcBef>
              <a:spcAft>
                <a:spcPct val="0"/>
              </a:spcAft>
              <a:buNone/>
            </a:pPr>
            <a:r>
              <a:rPr kumimoji="0" lang="ru-RU" sz="1600" b="1" i="0" u="none" strike="noStrike" cap="none" normalizeH="0" baseline="0" dirty="0" smtClean="0">
                <a:ln>
                  <a:noFill/>
                </a:ln>
                <a:solidFill>
                  <a:srgbClr val="993399"/>
                </a:solidFill>
                <a:effectLst/>
                <a:latin typeface="Geneva CY"/>
                <a:cs typeface="Times New Roman" pitchFamily="18" charset="0"/>
              </a:rPr>
              <a:t>5.</a:t>
            </a:r>
            <a:r>
              <a:rPr kumimoji="0" lang="ru-RU" sz="1600" b="0" i="0" u="none" strike="noStrike" cap="none" normalizeH="0" baseline="0" dirty="0" smtClean="0">
                <a:ln>
                  <a:noFill/>
                </a:ln>
                <a:solidFill>
                  <a:srgbClr val="993399"/>
                </a:solidFill>
                <a:effectLst/>
                <a:latin typeface="Geneva CY"/>
                <a:cs typeface="Times New Roman" pitchFamily="18" charset="0"/>
              </a:rPr>
              <a:t> Проверьте состояние вашей машины перед дорогой. Спущенные шины могут явиться причиной аварий на дороге.</a:t>
            </a:r>
          </a:p>
          <a:p>
            <a:pPr marL="0" lvl="0" indent="0" eaLnBrk="0" fontAlgn="base" hangingPunct="0">
              <a:spcBef>
                <a:spcPct val="0"/>
              </a:spcBef>
              <a:spcAft>
                <a:spcPct val="0"/>
              </a:spcAft>
              <a:buNone/>
            </a:pPr>
            <a:endParaRPr lang="ru-RU" sz="1600" dirty="0">
              <a:solidFill>
                <a:srgbClr val="993399"/>
              </a:solidFill>
              <a:latin typeface="Geneva CY"/>
              <a:cs typeface="Times New Roman" pitchFamily="18" charset="0"/>
            </a:endParaRPr>
          </a:p>
          <a:p>
            <a:pPr marL="0" lvl="0" indent="0" eaLnBrk="0" fontAlgn="base" hangingPunct="0">
              <a:spcBef>
                <a:spcPct val="0"/>
              </a:spcBef>
              <a:spcAft>
                <a:spcPct val="0"/>
              </a:spcAft>
              <a:buNone/>
            </a:pPr>
            <a:endParaRPr kumimoji="0" lang="ru-RU" sz="1600" b="0" i="0" u="none" strike="noStrike" cap="none" normalizeH="0" baseline="0" dirty="0" smtClean="0">
              <a:ln>
                <a:noFill/>
              </a:ln>
              <a:solidFill>
                <a:srgbClr val="000000"/>
              </a:solidFill>
              <a:effectLst/>
              <a:latin typeface="Geneva CY"/>
              <a:cs typeface="Times New Roman" pitchFamily="18" charset="0"/>
            </a:endParaRPr>
          </a:p>
        </p:txBody>
      </p:sp>
      <p:pic>
        <p:nvPicPr>
          <p:cNvPr id="2050" name="Picture 2" descr="http://www.doroga.renault.ru/off-line/parents/good_reflexes/10rules/parents/fiche-1.jpg"/>
          <p:cNvPicPr>
            <a:picLocks noChangeAspect="1" noChangeArrowheads="1"/>
          </p:cNvPicPr>
          <p:nvPr/>
        </p:nvPicPr>
        <p:blipFill>
          <a:blip r:embed="rId2" cstate="email">
            <a:clrChange>
              <a:clrFrom>
                <a:srgbClr val="FFFFFF"/>
              </a:clrFrom>
              <a:clrTo>
                <a:srgbClr val="FFFFFF">
                  <a:alpha val="0"/>
                </a:srgbClr>
              </a:clrTo>
            </a:clrChange>
          </a:blip>
          <a:srcRect/>
          <a:stretch>
            <a:fillRect/>
          </a:stretch>
        </p:blipFill>
        <p:spPr bwMode="auto">
          <a:xfrm>
            <a:off x="0" y="1447800"/>
            <a:ext cx="2152650" cy="2152650"/>
          </a:xfrm>
          <a:prstGeom prst="rect">
            <a:avLst/>
          </a:prstGeom>
          <a:noFill/>
        </p:spPr>
      </p:pic>
      <p:sp>
        <p:nvSpPr>
          <p:cNvPr id="7" name="Прямоугольник 6"/>
          <p:cNvSpPr/>
          <p:nvPr/>
        </p:nvSpPr>
        <p:spPr>
          <a:xfrm>
            <a:off x="838200" y="6172200"/>
            <a:ext cx="7924800" cy="646331"/>
          </a:xfrm>
          <a:prstGeom prst="rect">
            <a:avLst/>
          </a:prstGeom>
        </p:spPr>
        <p:txBody>
          <a:bodyPr wrap="square">
            <a:spAutoFit/>
          </a:bodyPr>
          <a:lstStyle/>
          <a:p>
            <a:r>
              <a:rPr lang="ru-RU" b="1" dirty="0">
                <a:solidFill>
                  <a:srgbClr val="FF0000"/>
                </a:solidFill>
              </a:rPr>
              <a:t>Не пренебрегайте этим советами. </a:t>
            </a:r>
            <a:endParaRPr lang="ru-RU" b="1" dirty="0" smtClean="0">
              <a:solidFill>
                <a:srgbClr val="FF0000"/>
              </a:solidFill>
            </a:endParaRPr>
          </a:p>
          <a:p>
            <a:r>
              <a:rPr lang="ru-RU" b="1" dirty="0" smtClean="0">
                <a:solidFill>
                  <a:srgbClr val="FF0000"/>
                </a:solidFill>
              </a:rPr>
              <a:t>Следование </a:t>
            </a:r>
            <a:r>
              <a:rPr lang="ru-RU" b="1" dirty="0">
                <a:solidFill>
                  <a:srgbClr val="FF0000"/>
                </a:solidFill>
              </a:rPr>
              <a:t>им могло бы спасать более 3.000 жизней ежегодно</a:t>
            </a:r>
            <a:r>
              <a:rPr lang="ru-RU" b="1" dirty="0" smtClean="0">
                <a:solidFill>
                  <a:srgbClr val="FF0000"/>
                </a:solidFill>
              </a:rPr>
              <a:t>!</a:t>
            </a:r>
            <a:endParaRPr lang="ru-RU"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FF0000"/>
                </a:solidFill>
              </a:rPr>
              <a:t>Знаете ли Вы?</a:t>
            </a:r>
            <a:endParaRPr lang="ru-RU" dirty="0"/>
          </a:p>
        </p:txBody>
      </p:sp>
      <p:sp>
        <p:nvSpPr>
          <p:cNvPr id="3" name="Содержимое 2"/>
          <p:cNvSpPr>
            <a:spLocks noGrp="1"/>
          </p:cNvSpPr>
          <p:nvPr>
            <p:ph idx="1"/>
          </p:nvPr>
        </p:nvSpPr>
        <p:spPr/>
        <p:txBody>
          <a:bodyPr>
            <a:normAutofit fontScale="85000" lnSpcReduction="10000"/>
          </a:bodyPr>
          <a:lstStyle/>
          <a:p>
            <a:r>
              <a:rPr lang="ru-RU" dirty="0"/>
              <a:t>Пешеходы ответственны за свои действия перед законом.</a:t>
            </a:r>
          </a:p>
          <a:p>
            <a:r>
              <a:rPr lang="ru-RU" dirty="0"/>
              <a:t>Пешеход, по чьей вине произошел несчастный случай, в котором пострадал велосипедист, может быть признан виновным в нанесении вреда здоровью или непреднамеренное причинение ущерба, если пешеход старше 16 лет (если младше — то ответственность несут родители).</a:t>
            </a:r>
          </a:p>
          <a:p>
            <a:r>
              <a:rPr lang="ru-RU" dirty="0"/>
              <a:t>Если пешеход переходит дорогу на красный свет или на расстоянии менее 50 метров от пешеходного перехода, его могут оштрафовать.</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kumimoji="0" lang="ru-RU" b="0" i="0" u="none" strike="noStrike" cap="none" normalizeH="0" baseline="0" dirty="0" smtClean="0">
                <a:ln>
                  <a:noFill/>
                </a:ln>
                <a:solidFill>
                  <a:srgbClr val="993399"/>
                </a:solidFill>
                <a:effectLst/>
                <a:latin typeface="Geneva CY"/>
                <a:cs typeface="Times New Roman" pitchFamily="18" charset="0"/>
              </a:rPr>
              <a:t>Ведите себя правильно</a:t>
            </a:r>
            <a:endParaRPr lang="ru-RU" dirty="0"/>
          </a:p>
        </p:txBody>
      </p:sp>
      <p:sp>
        <p:nvSpPr>
          <p:cNvPr id="3" name="Содержимое 2"/>
          <p:cNvSpPr>
            <a:spLocks noGrp="1"/>
          </p:cNvSpPr>
          <p:nvPr>
            <p:ph idx="1"/>
          </p:nvPr>
        </p:nvSpPr>
        <p:spPr>
          <a:xfrm>
            <a:off x="2743200" y="1600200"/>
            <a:ext cx="5943600" cy="4525963"/>
          </a:xfrm>
        </p:spPr>
        <p:txBody>
          <a:bodyPr>
            <a:normAutofit fontScale="25000" lnSpcReduction="20000"/>
          </a:bodyPr>
          <a:lstStyle/>
          <a:p>
            <a:pPr>
              <a:buNone/>
            </a:pPr>
            <a:r>
              <a:rPr lang="ru-RU" sz="12300" b="1" dirty="0" smtClean="0"/>
              <a:t>Когда вы идете пешком:</a:t>
            </a:r>
          </a:p>
          <a:p>
            <a:pPr>
              <a:buNone/>
            </a:pPr>
            <a:r>
              <a:rPr lang="ru-RU" sz="11200" dirty="0" smtClean="0"/>
              <a:t>– </a:t>
            </a:r>
            <a:r>
              <a:rPr lang="ru-RU" sz="11200" dirty="0"/>
              <a:t>Будьте внимательны к другим пешеходам, всегда смотрите вперед, чтобы не столкнуться с ними.</a:t>
            </a:r>
          </a:p>
          <a:p>
            <a:pPr>
              <a:buNone/>
            </a:pPr>
            <a:r>
              <a:rPr lang="ru-RU" sz="11200" dirty="0"/>
              <a:t>– Никогда не бегите через дорогу.</a:t>
            </a:r>
          </a:p>
          <a:p>
            <a:pPr>
              <a:buNone/>
            </a:pPr>
            <a:r>
              <a:rPr lang="ru-RU" sz="11200" dirty="0"/>
              <a:t>– Будьте аккуратны, ничего не бросайте на дорогу — это может привести к несчастному случаю.</a:t>
            </a:r>
          </a:p>
          <a:p>
            <a:pPr>
              <a:buNone/>
            </a:pPr>
            <a:r>
              <a:rPr lang="ru-RU" sz="11200" dirty="0"/>
              <a:t>– Будьте внимательны — со стоянки в любой момент может выехать машина</a:t>
            </a:r>
            <a:r>
              <a:rPr lang="ru-RU" sz="6200" dirty="0" smtClean="0"/>
              <a:t>.</a:t>
            </a:r>
            <a:endParaRPr lang="ru-RU" sz="6200" dirty="0"/>
          </a:p>
        </p:txBody>
      </p:sp>
      <p:pic>
        <p:nvPicPr>
          <p:cNvPr id="4" name="Picture 2" descr="http://www.doroga.renault.ru/off-line/parents/good_reflexes/about_the_street/fiche-2.jpg"/>
          <p:cNvPicPr>
            <a:picLocks noChangeAspect="1" noChangeArrowheads="1"/>
          </p:cNvPicPr>
          <p:nvPr/>
        </p:nvPicPr>
        <p:blipFill>
          <a:blip r:embed="rId2" cstate="email"/>
          <a:srcRect/>
          <a:stretch>
            <a:fillRect/>
          </a:stretch>
        </p:blipFill>
        <p:spPr bwMode="auto">
          <a:xfrm>
            <a:off x="533400" y="1295400"/>
            <a:ext cx="2152650" cy="215265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b="0" i="0" u="none" strike="noStrike" cap="none" normalizeH="0" baseline="0" dirty="0" smtClean="0">
                <a:ln>
                  <a:noFill/>
                </a:ln>
                <a:solidFill>
                  <a:srgbClr val="993399"/>
                </a:solidFill>
                <a:effectLst/>
                <a:latin typeface="Geneva CY"/>
                <a:cs typeface="Times New Roman" pitchFamily="18" charset="0"/>
              </a:rPr>
              <a:t>Ведите себя правильно</a:t>
            </a:r>
            <a:endParaRPr lang="ru-RU" dirty="0"/>
          </a:p>
        </p:txBody>
      </p:sp>
      <p:sp>
        <p:nvSpPr>
          <p:cNvPr id="3" name="Содержимое 2"/>
          <p:cNvSpPr>
            <a:spLocks noGrp="1"/>
          </p:cNvSpPr>
          <p:nvPr>
            <p:ph idx="1"/>
          </p:nvPr>
        </p:nvSpPr>
        <p:spPr/>
        <p:txBody>
          <a:bodyPr>
            <a:normAutofit fontScale="47500" lnSpcReduction="20000"/>
          </a:bodyPr>
          <a:lstStyle/>
          <a:p>
            <a:pPr>
              <a:buNone/>
            </a:pPr>
            <a:r>
              <a:rPr lang="ru-RU" sz="9600" b="1" dirty="0" smtClean="0"/>
              <a:t>На роликовых коньках:</a:t>
            </a:r>
            <a:endParaRPr lang="ru-RU" dirty="0" smtClean="0"/>
          </a:p>
          <a:p>
            <a:pPr>
              <a:buNone/>
            </a:pPr>
            <a:r>
              <a:rPr lang="ru-RU" dirty="0" smtClean="0"/>
              <a:t>– Кататься на тротуарах и проезжей части запрещено, для катания на роликовых коньках не подходят тротуары — катайтесь в безопасных дворах, парках, стадионах.</a:t>
            </a:r>
          </a:p>
          <a:p>
            <a:pPr>
              <a:buNone/>
            </a:pPr>
            <a:r>
              <a:rPr lang="ru-RU" dirty="0" smtClean="0"/>
              <a:t>– Внимательно следите за дорогой, чтобы вовремя объехать препятствия, которые могут возникнуть на пути.</a:t>
            </a:r>
          </a:p>
          <a:p>
            <a:pPr>
              <a:buNone/>
            </a:pPr>
            <a:r>
              <a:rPr lang="ru-RU" dirty="0" smtClean="0"/>
              <a:t>– Всегда носите средства защиты — шлем, налокотники, наколенники, перчатки для защиты кистей рук.</a:t>
            </a:r>
          </a:p>
          <a:p>
            <a:pPr>
              <a:buNone/>
            </a:pPr>
            <a:r>
              <a:rPr lang="ru-RU" dirty="0" smtClean="0"/>
              <a:t>– Если вы новичок, избегайте кататься в опасных местах (в местах, где много пешеходов, на наклонных участках и т.д.).</a:t>
            </a:r>
          </a:p>
          <a:p>
            <a:pPr>
              <a:buNone/>
            </a:pPr>
            <a:r>
              <a:rPr lang="ru-RU" dirty="0" smtClean="0"/>
              <a:t>– Учитесь кататься только на ровной и сухой поверхности.</a:t>
            </a:r>
          </a:p>
          <a:p>
            <a:pPr>
              <a:buNone/>
            </a:pPr>
            <a:r>
              <a:rPr lang="ru-RU" dirty="0" smtClean="0"/>
              <a:t>– Не цепляйтесь к велосипеду или машине — это может быть опасно.</a:t>
            </a:r>
          </a:p>
          <a:p>
            <a:pPr>
              <a:buNone/>
            </a:pPr>
            <a:r>
              <a:rPr lang="ru-RU" dirty="0" smtClean="0"/>
              <a:t>– Держите скорость под контролем.</a:t>
            </a:r>
          </a:p>
          <a:p>
            <a:pPr>
              <a:buNone/>
            </a:pPr>
            <a:r>
              <a:rPr lang="ru-RU" dirty="0" smtClean="0"/>
              <a:t>– Если вам кажется, что прохожий вас не видит, громким голосом предупредите его об опасности.</a:t>
            </a:r>
          </a:p>
          <a:p>
            <a:pPr>
              <a:buNone/>
            </a:pPr>
            <a:r>
              <a:rPr lang="ru-RU" dirty="0" smtClean="0"/>
              <a:t>– Скорость движения на роликовых коньках намного больше, поэтому нужно быть особенно внимательным, чтобы не сбить пешехода.</a:t>
            </a:r>
          </a:p>
          <a:p>
            <a:endParaRPr lang="ru-RU" dirty="0" smtClean="0"/>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b="0" i="0" u="none" strike="noStrike" cap="none" normalizeH="0" baseline="0" dirty="0" smtClean="0">
                <a:ln>
                  <a:noFill/>
                </a:ln>
                <a:solidFill>
                  <a:srgbClr val="993399"/>
                </a:solidFill>
                <a:effectLst/>
                <a:latin typeface="Geneva CY"/>
                <a:cs typeface="Times New Roman" pitchFamily="18" charset="0"/>
              </a:rPr>
              <a:t>Ведите себя правильно</a:t>
            </a:r>
            <a:endParaRPr lang="ru-RU" dirty="0"/>
          </a:p>
        </p:txBody>
      </p:sp>
      <p:sp>
        <p:nvSpPr>
          <p:cNvPr id="3" name="Содержимое 2"/>
          <p:cNvSpPr>
            <a:spLocks noGrp="1"/>
          </p:cNvSpPr>
          <p:nvPr>
            <p:ph idx="1"/>
          </p:nvPr>
        </p:nvSpPr>
        <p:spPr>
          <a:xfrm>
            <a:off x="2209800" y="1600200"/>
            <a:ext cx="6477000" cy="4525963"/>
          </a:xfrm>
        </p:spPr>
        <p:txBody>
          <a:bodyPr>
            <a:normAutofit fontScale="70000" lnSpcReduction="20000"/>
          </a:bodyPr>
          <a:lstStyle/>
          <a:p>
            <a:pPr>
              <a:buNone/>
            </a:pPr>
            <a:r>
              <a:rPr lang="ru-RU" sz="5200" b="1" dirty="0" smtClean="0"/>
              <a:t>На велосипеде:</a:t>
            </a:r>
            <a:r>
              <a:rPr lang="ru-RU" dirty="0" smtClean="0"/>
              <a:t/>
            </a:r>
            <a:br>
              <a:rPr lang="ru-RU" dirty="0" smtClean="0"/>
            </a:br>
            <a:r>
              <a:rPr lang="ru-RU" dirty="0" smtClean="0"/>
              <a:t>– Прежде чем поехать кататься на велосипеде, проверьте, в порядке ли велосипед.</a:t>
            </a:r>
          </a:p>
          <a:p>
            <a:pPr>
              <a:buNone/>
            </a:pPr>
            <a:r>
              <a:rPr lang="ru-RU" sz="5200" b="1" dirty="0" smtClean="0"/>
              <a:t>В общественном транспорте:</a:t>
            </a:r>
            <a:r>
              <a:rPr lang="ru-RU" dirty="0" smtClean="0"/>
              <a:t/>
            </a:r>
            <a:br>
              <a:rPr lang="ru-RU" dirty="0" smtClean="0"/>
            </a:br>
            <a:r>
              <a:rPr lang="ru-RU" dirty="0" smtClean="0"/>
              <a:t>– Нет необходимости спешить и толкаться, когда вы садитесь в автобус, — водитель не закроет двери, пока одни пассажиры не выйдут, а другие не войдут.</a:t>
            </a:r>
          </a:p>
          <a:p>
            <a:r>
              <a:rPr lang="ru-RU" dirty="0" smtClean="0"/>
              <a:t>– Убедитесь, что не занимаете места для пассажиров с детьми, инвалидов и пожилых людей.</a:t>
            </a:r>
          </a:p>
          <a:p>
            <a:r>
              <a:rPr lang="ru-RU" dirty="0" smtClean="0"/>
              <a:t>– Никогда не переходите дорогу за стоящим на остановке автобусом — водитель машины может не заметить вас из-за автобуса.</a:t>
            </a:r>
          </a:p>
        </p:txBody>
      </p:sp>
      <p:pic>
        <p:nvPicPr>
          <p:cNvPr id="4" name="Picture 2" descr="http://www.doroga.renault.ru/off-line/parents/good_reflexes/about_the_street/fiche-2.jpg"/>
          <p:cNvPicPr>
            <a:picLocks noChangeAspect="1" noChangeArrowheads="1"/>
          </p:cNvPicPr>
          <p:nvPr/>
        </p:nvPicPr>
        <p:blipFill>
          <a:blip r:embed="rId2" cstate="email"/>
          <a:srcRect/>
          <a:stretch>
            <a:fillRect/>
          </a:stretch>
        </p:blipFill>
        <p:spPr bwMode="auto">
          <a:xfrm>
            <a:off x="0" y="1676400"/>
            <a:ext cx="2152650" cy="215265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kumimoji="0" lang="ru-RU" b="0" i="0" u="none" strike="noStrike" cap="none" normalizeH="0" baseline="0" dirty="0" smtClean="0">
                <a:ln>
                  <a:noFill/>
                </a:ln>
                <a:solidFill>
                  <a:srgbClr val="993399"/>
                </a:solidFill>
                <a:effectLst/>
                <a:latin typeface="Geneva CY"/>
                <a:cs typeface="Times New Roman" pitchFamily="18" charset="0"/>
                <a:hlinkClick r:id="rId2"/>
              </a:rPr>
              <a:t>Как сделать так, чтобы дети следовали правилам</a:t>
            </a:r>
            <a:endParaRPr lang="ru-RU" dirty="0"/>
          </a:p>
        </p:txBody>
      </p:sp>
      <p:sp>
        <p:nvSpPr>
          <p:cNvPr id="3" name="Содержимое 2"/>
          <p:cNvSpPr>
            <a:spLocks noGrp="1"/>
          </p:cNvSpPr>
          <p:nvPr>
            <p:ph idx="1"/>
          </p:nvPr>
        </p:nvSpPr>
        <p:spPr>
          <a:xfrm>
            <a:off x="2362200" y="1600200"/>
            <a:ext cx="6324600" cy="4525963"/>
          </a:xfrm>
        </p:spPr>
        <p:txBody>
          <a:bodyPr>
            <a:normAutofit fontScale="70000" lnSpcReduction="20000"/>
          </a:bodyPr>
          <a:lstStyle/>
          <a:p>
            <a:r>
              <a:rPr lang="ru-RU" dirty="0"/>
              <a:t> Помогите ребенку рассчитать время так, чтобы он не опаздывал и не бежал.</a:t>
            </a:r>
          </a:p>
          <a:p>
            <a:r>
              <a:rPr lang="ru-RU" dirty="0"/>
              <a:t>– Дети адаптируются к миру взрослых путем подражания. Поэтому подавайте детям хорошие примеры (переходите улицу только по пешеходному переходу, дождитесь зеленого света светофора).</a:t>
            </a:r>
          </a:p>
          <a:p>
            <a:r>
              <a:rPr lang="ru-RU" dirty="0"/>
              <a:t>– Детям хочется играть на улице. Поэтому необходимо объяснить ребенку, в каких местах играть запрещено и почему.</a:t>
            </a:r>
          </a:p>
          <a:p>
            <a:r>
              <a:rPr lang="ru-RU" dirty="0"/>
              <a:t>– Предупредите ребенка, что на тротуар нельзя ничего бросать, так как велосипедист или роллер могут не заметить эти предметы и упасть</a:t>
            </a:r>
            <a:r>
              <a:rPr lang="ru-RU" dirty="0" smtClean="0"/>
              <a:t>.</a:t>
            </a:r>
            <a:endParaRPr lang="ru-RU" dirty="0"/>
          </a:p>
        </p:txBody>
      </p:sp>
      <p:pic>
        <p:nvPicPr>
          <p:cNvPr id="4" name="Picture 2" descr="http://www.doroga.renault.ru/off-line/parents/good_reflexes/about_the_street/fiche-2.jpg"/>
          <p:cNvPicPr>
            <a:picLocks noChangeAspect="1" noChangeArrowheads="1"/>
          </p:cNvPicPr>
          <p:nvPr/>
        </p:nvPicPr>
        <p:blipFill>
          <a:blip r:embed="rId3" cstate="email"/>
          <a:srcRect/>
          <a:stretch>
            <a:fillRect/>
          </a:stretch>
        </p:blipFill>
        <p:spPr bwMode="auto">
          <a:xfrm>
            <a:off x="0" y="1447800"/>
            <a:ext cx="2152650" cy="215265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FF0000"/>
                </a:solidFill>
              </a:rPr>
              <a:t> Помните!</a:t>
            </a:r>
            <a:endParaRPr lang="ru-RU" dirty="0"/>
          </a:p>
        </p:txBody>
      </p:sp>
      <p:sp>
        <p:nvSpPr>
          <p:cNvPr id="3" name="Содержимое 2"/>
          <p:cNvSpPr>
            <a:spLocks noGrp="1"/>
          </p:cNvSpPr>
          <p:nvPr>
            <p:ph idx="1"/>
          </p:nvPr>
        </p:nvSpPr>
        <p:spPr/>
        <p:txBody>
          <a:bodyPr/>
          <a:lstStyle/>
          <a:p>
            <a:r>
              <a:rPr lang="ru-RU" dirty="0"/>
              <a:t>Детям до 12 лет запрещено ездить на велосипеде по краю проезжей части. Дети еще не могут реагировать достаточно быстро на неожиданную опасность.</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kumimoji="0" lang="ru-RU" b="0" i="0" u="none" strike="noStrike" cap="none" normalizeH="0" baseline="0" dirty="0" smtClean="0">
                <a:ln>
                  <a:noFill/>
                </a:ln>
                <a:solidFill>
                  <a:srgbClr val="993399"/>
                </a:solidFill>
                <a:effectLst/>
                <a:latin typeface="Geneva CY"/>
                <a:cs typeface="Times New Roman" pitchFamily="18" charset="0"/>
                <a:hlinkClick r:id="rId2"/>
              </a:rPr>
              <a:t>Действуем, принимая во внимание рост ребенка</a:t>
            </a:r>
            <a:endParaRPr lang="ru-RU" dirty="0"/>
          </a:p>
        </p:txBody>
      </p:sp>
      <p:sp>
        <p:nvSpPr>
          <p:cNvPr id="3" name="Содержимое 2"/>
          <p:cNvSpPr>
            <a:spLocks noGrp="1"/>
          </p:cNvSpPr>
          <p:nvPr>
            <p:ph idx="1"/>
          </p:nvPr>
        </p:nvSpPr>
        <p:spPr>
          <a:xfrm>
            <a:off x="2286000" y="1600200"/>
            <a:ext cx="6400800" cy="4953000"/>
          </a:xfrm>
        </p:spPr>
        <p:txBody>
          <a:bodyPr>
            <a:normAutofit fontScale="47500" lnSpcReduction="20000"/>
          </a:bodyPr>
          <a:lstStyle/>
          <a:p>
            <a:pPr marL="0" lvl="0" indent="0" eaLnBrk="0" fontAlgn="base" hangingPunct="0">
              <a:spcBef>
                <a:spcPct val="0"/>
              </a:spcBef>
              <a:spcAft>
                <a:spcPct val="0"/>
              </a:spcAft>
              <a:buNone/>
            </a:pPr>
            <a:r>
              <a:rPr kumimoji="0" lang="ru-RU" b="0" i="0" u="none" strike="noStrike" cap="none" normalizeH="0" baseline="0" dirty="0" smtClean="0">
                <a:ln>
                  <a:noFill/>
                </a:ln>
                <a:solidFill>
                  <a:srgbClr val="993399"/>
                </a:solidFill>
                <a:effectLst/>
                <a:latin typeface="Geneva CY"/>
                <a:cs typeface="Times New Roman" pitchFamily="18" charset="0"/>
              </a:rPr>
              <a:t>Несмотря на то, что поле зрения ребенка почти такое же, как и у взрослого человека, но область обозрения ограничена его ростом. Однако ребенок обладает обостренной способностью слышать. Его способность слышать вдвое или втрое превышает способность взрослых. Но эффективность использования этих преимуществ намного ниже.</a:t>
            </a:r>
            <a:endParaRPr kumimoji="0" lang="ru-RU" sz="4000" b="0" i="0" u="none" strike="noStrike" cap="none" normalizeH="0" baseline="0" dirty="0" smtClean="0">
              <a:ln>
                <a:noFill/>
              </a:ln>
              <a:solidFill>
                <a:srgbClr val="000000"/>
              </a:solidFill>
              <a:effectLst/>
              <a:latin typeface="Geneva CY"/>
              <a:cs typeface="Times New Roman" pitchFamily="18" charset="0"/>
            </a:endParaRPr>
          </a:p>
          <a:p>
            <a:pPr marL="0" lvl="0" indent="0" eaLnBrk="0" fontAlgn="base" hangingPunct="0">
              <a:spcBef>
                <a:spcPct val="0"/>
              </a:spcBef>
              <a:spcAft>
                <a:spcPct val="0"/>
              </a:spcAft>
              <a:buNone/>
            </a:pPr>
            <a:r>
              <a:rPr kumimoji="0" lang="ru-RU" b="0" i="0" u="none" strike="noStrike" cap="none" normalizeH="0" baseline="0" dirty="0" smtClean="0">
                <a:ln>
                  <a:noFill/>
                </a:ln>
                <a:solidFill>
                  <a:srgbClr val="993399"/>
                </a:solidFill>
                <a:effectLst/>
                <a:latin typeface="Geneva CY"/>
                <a:cs typeface="Times New Roman" pitchFamily="18" charset="0"/>
              </a:rPr>
              <a:t>– Ребенок не может использовать боковое зрение. Поэтому ему приходится поворачивать голову для того, чтобы иметь общее представление об окружающем пространстве.</a:t>
            </a:r>
            <a:endParaRPr kumimoji="0" lang="ru-RU" sz="4000" b="0" i="0" u="none" strike="noStrike" cap="none" normalizeH="0" baseline="0" dirty="0" smtClean="0">
              <a:ln>
                <a:noFill/>
              </a:ln>
              <a:solidFill>
                <a:srgbClr val="000000"/>
              </a:solidFill>
              <a:effectLst/>
              <a:latin typeface="Geneva CY"/>
              <a:cs typeface="Times New Roman" pitchFamily="18" charset="0"/>
            </a:endParaRPr>
          </a:p>
          <a:p>
            <a:pPr marL="0" lvl="0" indent="0" eaLnBrk="0" fontAlgn="base" hangingPunct="0">
              <a:spcBef>
                <a:spcPct val="0"/>
              </a:spcBef>
              <a:spcAft>
                <a:spcPct val="0"/>
              </a:spcAft>
              <a:buNone/>
            </a:pPr>
            <a:r>
              <a:rPr kumimoji="0" lang="ru-RU" b="0" i="0" u="none" strike="noStrike" cap="none" normalizeH="0" baseline="0" dirty="0" smtClean="0">
                <a:ln>
                  <a:noFill/>
                </a:ln>
                <a:solidFill>
                  <a:srgbClr val="993399"/>
                </a:solidFill>
                <a:effectLst/>
                <a:latin typeface="Geneva CY"/>
                <a:cs typeface="Times New Roman" pitchFamily="18" charset="0"/>
              </a:rPr>
              <a:t>– В то время как взрослому человеку нужна четверть секунды для того, чтобы отличить движущуюся машину от стоящей, ребенку понадобится на это четыре секунды.</a:t>
            </a:r>
            <a:endParaRPr kumimoji="0" lang="ru-RU" sz="4000" b="0" i="0" u="none" strike="noStrike" cap="none" normalizeH="0" baseline="0" dirty="0" smtClean="0">
              <a:ln>
                <a:noFill/>
              </a:ln>
              <a:solidFill>
                <a:srgbClr val="000000"/>
              </a:solidFill>
              <a:effectLst/>
              <a:latin typeface="Geneva CY"/>
              <a:cs typeface="Times New Roman" pitchFamily="18" charset="0"/>
            </a:endParaRPr>
          </a:p>
          <a:p>
            <a:pPr marL="0" lvl="0" indent="0" eaLnBrk="0" fontAlgn="base" hangingPunct="0">
              <a:spcBef>
                <a:spcPct val="0"/>
              </a:spcBef>
              <a:spcAft>
                <a:spcPct val="0"/>
              </a:spcAft>
              <a:buNone/>
            </a:pPr>
            <a:r>
              <a:rPr kumimoji="0" lang="ru-RU" b="0" i="0" u="none" strike="noStrike" cap="none" normalizeH="0" baseline="0" dirty="0" smtClean="0">
                <a:ln>
                  <a:noFill/>
                </a:ln>
                <a:solidFill>
                  <a:srgbClr val="993399"/>
                </a:solidFill>
                <a:effectLst/>
                <a:latin typeface="Geneva CY"/>
                <a:cs typeface="Times New Roman" pitchFamily="18" charset="0"/>
              </a:rPr>
              <a:t>– Восприятие ребенком скорости, размера транспортного средства и расстояния до него также искажено. Несмотря на то, что автомобиль и грузовик могут находиться от него примерно на одинаковом расстоянии, ему может показаться, что грузовик гораздо ближе из-за того, что он больше.</a:t>
            </a:r>
            <a:endParaRPr kumimoji="0" lang="ru-RU" sz="4000" b="0" i="0" u="none" strike="noStrike" cap="none" normalizeH="0" baseline="0" dirty="0" smtClean="0">
              <a:ln>
                <a:noFill/>
              </a:ln>
              <a:solidFill>
                <a:srgbClr val="000000"/>
              </a:solidFill>
              <a:effectLst/>
              <a:latin typeface="Geneva CY"/>
              <a:cs typeface="Times New Roman" pitchFamily="18" charset="0"/>
            </a:endParaRPr>
          </a:p>
          <a:p>
            <a:pPr marL="0" lvl="0" indent="0" eaLnBrk="0" fontAlgn="base" hangingPunct="0">
              <a:spcBef>
                <a:spcPct val="0"/>
              </a:spcBef>
              <a:spcAft>
                <a:spcPct val="0"/>
              </a:spcAft>
              <a:buNone/>
            </a:pPr>
            <a:r>
              <a:rPr kumimoji="0" lang="ru-RU" b="0" i="0" u="none" strike="noStrike" cap="none" normalizeH="0" baseline="0" dirty="0" smtClean="0">
                <a:ln>
                  <a:noFill/>
                </a:ln>
                <a:solidFill>
                  <a:srgbClr val="993399"/>
                </a:solidFill>
                <a:effectLst/>
                <a:latin typeface="Geneva CY"/>
                <a:cs typeface="Times New Roman" pitchFamily="18" charset="0"/>
              </a:rPr>
              <a:t>– В 40% ребенок не может сказать, откуда доносится звук: спереди или сзади, а в 80% не знает, доносится ли звук справа или слева. Взгляд всегда направляется к звуку, даже если это представление ложное.</a:t>
            </a:r>
            <a:endParaRPr kumimoji="0" lang="ru-RU" sz="4000" b="0" i="0" u="none" strike="noStrike" cap="none" normalizeH="0" baseline="0" dirty="0" smtClean="0">
              <a:ln>
                <a:noFill/>
              </a:ln>
              <a:solidFill>
                <a:srgbClr val="000000"/>
              </a:solidFill>
              <a:effectLst/>
              <a:latin typeface="Geneva CY"/>
              <a:cs typeface="Times New Roman" pitchFamily="18" charset="0"/>
            </a:endParaRPr>
          </a:p>
          <a:p>
            <a:pPr marL="0" lvl="0" indent="0" eaLnBrk="0" fontAlgn="base" hangingPunct="0">
              <a:spcBef>
                <a:spcPct val="0"/>
              </a:spcBef>
              <a:spcAft>
                <a:spcPct val="0"/>
              </a:spcAft>
              <a:buNone/>
            </a:pPr>
            <a:r>
              <a:rPr kumimoji="0" lang="ru-RU" b="0" i="0" u="none" strike="noStrike" cap="none" normalizeH="0" baseline="0" dirty="0" smtClean="0">
                <a:ln>
                  <a:noFill/>
                </a:ln>
                <a:solidFill>
                  <a:srgbClr val="993399"/>
                </a:solidFill>
                <a:effectLst/>
                <a:latin typeface="Geneva CY"/>
                <a:cs typeface="Times New Roman" pitchFamily="18" charset="0"/>
              </a:rPr>
              <a:t>– Ребенку трудно выделить звук, оповещающий об опасности (например, при приближении машины) из большого числа раздающихся звуков.</a:t>
            </a:r>
            <a:endParaRPr kumimoji="0" lang="ru-RU" sz="7200" b="0" i="0" u="none" strike="noStrike" cap="none" normalizeH="0" baseline="0" dirty="0" smtClean="0">
              <a:ln>
                <a:noFill/>
              </a:ln>
              <a:solidFill>
                <a:srgbClr val="000000"/>
              </a:solidFill>
              <a:effectLst/>
              <a:latin typeface="Geneva CY"/>
              <a:cs typeface="Times New Roman" pitchFamily="18" charset="0"/>
            </a:endParaRPr>
          </a:p>
          <a:p>
            <a:endParaRPr lang="ru-RU" dirty="0"/>
          </a:p>
        </p:txBody>
      </p:sp>
      <p:pic>
        <p:nvPicPr>
          <p:cNvPr id="16386" name="Picture 2" descr="http://www.doroga.renault.ru/off-line/parents/good_reflexes/perception/looking/fiche-8.jpg"/>
          <p:cNvPicPr>
            <a:picLocks noChangeAspect="1" noChangeArrowheads="1"/>
          </p:cNvPicPr>
          <p:nvPr/>
        </p:nvPicPr>
        <p:blipFill>
          <a:blip r:embed="rId3" cstate="email">
            <a:clrChange>
              <a:clrFrom>
                <a:srgbClr val="FFFFFF"/>
              </a:clrFrom>
              <a:clrTo>
                <a:srgbClr val="FFFFFF">
                  <a:alpha val="0"/>
                </a:srgbClr>
              </a:clrTo>
            </a:clrChange>
          </a:blip>
          <a:srcRect/>
          <a:stretch>
            <a:fillRect/>
          </a:stretch>
        </p:blipFill>
        <p:spPr bwMode="auto">
          <a:xfrm>
            <a:off x="0" y="1981200"/>
            <a:ext cx="2152650" cy="215265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kumimoji="0" lang="ru-RU" b="1" i="0" u="none" strike="noStrike" cap="none" normalizeH="0" baseline="0" dirty="0" smtClean="0">
                <a:ln>
                  <a:noFill/>
                </a:ln>
                <a:solidFill>
                  <a:srgbClr val="993399"/>
                </a:solidFill>
                <a:effectLst/>
                <a:latin typeface="Geneva CY"/>
                <a:cs typeface="Times New Roman" pitchFamily="18" charset="0"/>
              </a:rPr>
              <a:t>Действуем, принимая во внимание рост ребенка</a:t>
            </a:r>
            <a:endParaRPr lang="ru-RU" dirty="0"/>
          </a:p>
        </p:txBody>
      </p:sp>
      <p:sp>
        <p:nvSpPr>
          <p:cNvPr id="3" name="Содержимое 2"/>
          <p:cNvSpPr>
            <a:spLocks noGrp="1"/>
          </p:cNvSpPr>
          <p:nvPr>
            <p:ph idx="1"/>
          </p:nvPr>
        </p:nvSpPr>
        <p:spPr>
          <a:xfrm>
            <a:off x="2895600" y="1600200"/>
            <a:ext cx="5791200" cy="4525963"/>
          </a:xfrm>
        </p:spPr>
        <p:txBody>
          <a:bodyPr>
            <a:normAutofit fontScale="62500" lnSpcReduction="20000"/>
          </a:bodyPr>
          <a:lstStyle/>
          <a:p>
            <a:pPr marL="0" lvl="0" indent="0" eaLnBrk="0" fontAlgn="base" hangingPunct="0">
              <a:spcBef>
                <a:spcPct val="0"/>
              </a:spcBef>
              <a:spcAft>
                <a:spcPct val="0"/>
              </a:spcAft>
              <a:buNone/>
            </a:pPr>
            <a:r>
              <a:rPr kumimoji="0" lang="ru-RU" b="0" i="0" u="none" strike="noStrike" cap="none" normalizeH="0" baseline="0" dirty="0" smtClean="0">
                <a:ln>
                  <a:noFill/>
                </a:ln>
                <a:solidFill>
                  <a:srgbClr val="993399"/>
                </a:solidFill>
                <a:effectLst/>
                <a:latin typeface="Geneva CY"/>
                <a:cs typeface="Times New Roman" pitchFamily="18" charset="0"/>
              </a:rPr>
              <a:t>Маленький рост ребенка является помехой для того, чтобы:</a:t>
            </a:r>
            <a:endParaRPr kumimoji="0" lang="ru-RU" sz="4000" b="0" i="0" u="none" strike="noStrike" cap="none" normalizeH="0" baseline="0" dirty="0" smtClean="0">
              <a:ln>
                <a:noFill/>
              </a:ln>
              <a:solidFill>
                <a:srgbClr val="000000"/>
              </a:solidFill>
              <a:effectLst/>
              <a:latin typeface="Geneva CY"/>
              <a:cs typeface="Times New Roman" pitchFamily="18" charset="0"/>
            </a:endParaRPr>
          </a:p>
          <a:p>
            <a:pPr marL="0" lvl="0" indent="0" eaLnBrk="0" fontAlgn="base" hangingPunct="0">
              <a:spcBef>
                <a:spcPct val="0"/>
              </a:spcBef>
              <a:spcAft>
                <a:spcPct val="0"/>
              </a:spcAft>
              <a:buNone/>
            </a:pPr>
            <a:r>
              <a:rPr kumimoji="0" lang="ru-RU" b="1" i="0" u="none" strike="noStrike" cap="none" normalizeH="0" baseline="0" dirty="0" smtClean="0">
                <a:ln>
                  <a:noFill/>
                </a:ln>
                <a:solidFill>
                  <a:srgbClr val="993399"/>
                </a:solidFill>
                <a:effectLst/>
                <a:latin typeface="Geneva CY"/>
                <a:cs typeface="Times New Roman" pitchFamily="18" charset="0"/>
              </a:rPr>
              <a:t>Видеть</a:t>
            </a:r>
            <a:r>
              <a:rPr kumimoji="0" lang="ru-RU" b="0" i="0" u="none" strike="noStrike" cap="none" normalizeH="0" baseline="0" dirty="0" smtClean="0">
                <a:ln>
                  <a:noFill/>
                </a:ln>
                <a:solidFill>
                  <a:srgbClr val="993399"/>
                </a:solidFill>
                <a:effectLst/>
                <a:latin typeface="Geneva CY"/>
                <a:cs typeface="Times New Roman" pitchFamily="18" charset="0"/>
              </a:rPr>
              <a:t/>
            </a:r>
            <a:br>
              <a:rPr kumimoji="0" lang="ru-RU" b="0" i="0" u="none" strike="noStrike" cap="none" normalizeH="0" baseline="0" dirty="0" smtClean="0">
                <a:ln>
                  <a:noFill/>
                </a:ln>
                <a:solidFill>
                  <a:srgbClr val="993399"/>
                </a:solidFill>
                <a:effectLst/>
                <a:latin typeface="Geneva CY"/>
                <a:cs typeface="Times New Roman" pitchFamily="18" charset="0"/>
              </a:rPr>
            </a:br>
            <a:r>
              <a:rPr kumimoji="0" lang="ru-RU" b="0" i="0" u="none" strike="noStrike" cap="none" normalizeH="0" baseline="0" dirty="0" smtClean="0">
                <a:ln>
                  <a:noFill/>
                </a:ln>
                <a:solidFill>
                  <a:srgbClr val="993399"/>
                </a:solidFill>
                <a:effectLst/>
                <a:latin typeface="Geneva CY"/>
                <a:cs typeface="Times New Roman" pitchFamily="18" charset="0"/>
              </a:rPr>
              <a:t>В шесть лет ребенок видит на уровне 105 см от земли, в возрасте десяти эта цифра достигает 130 см. Поэтому ребенку нужно посмотреть вверх, чтобы увидеть дорожные знаки и светофор. Кроме того, ребенок еще не может посмотреть на дорогу поверх стоящих машин и увидеть, что происходит за ними.</a:t>
            </a:r>
            <a:endParaRPr kumimoji="0" lang="ru-RU" sz="4000" b="0" i="0" u="none" strike="noStrike" cap="none" normalizeH="0" baseline="0" dirty="0" smtClean="0">
              <a:ln>
                <a:noFill/>
              </a:ln>
              <a:solidFill>
                <a:srgbClr val="000000"/>
              </a:solidFill>
              <a:effectLst/>
              <a:latin typeface="Geneva CY"/>
              <a:cs typeface="Times New Roman" pitchFamily="18" charset="0"/>
            </a:endParaRPr>
          </a:p>
          <a:p>
            <a:pPr marL="0" lvl="0" indent="0" eaLnBrk="0" fontAlgn="base" hangingPunct="0">
              <a:spcBef>
                <a:spcPct val="0"/>
              </a:spcBef>
              <a:spcAft>
                <a:spcPct val="0"/>
              </a:spcAft>
              <a:buNone/>
            </a:pPr>
            <a:r>
              <a:rPr kumimoji="0" lang="ru-RU" b="1" i="0" u="none" strike="noStrike" cap="none" normalizeH="0" baseline="0" dirty="0" smtClean="0">
                <a:ln>
                  <a:noFill/>
                </a:ln>
                <a:solidFill>
                  <a:srgbClr val="993399"/>
                </a:solidFill>
                <a:effectLst/>
                <a:latin typeface="Geneva CY"/>
                <a:cs typeface="Times New Roman" pitchFamily="18" charset="0"/>
              </a:rPr>
              <a:t>Быть увиденным</a:t>
            </a:r>
            <a:r>
              <a:rPr kumimoji="0" lang="ru-RU" b="0" i="0" u="none" strike="noStrike" cap="none" normalizeH="0" baseline="0" dirty="0" smtClean="0">
                <a:ln>
                  <a:noFill/>
                </a:ln>
                <a:solidFill>
                  <a:srgbClr val="993399"/>
                </a:solidFill>
                <a:effectLst/>
                <a:latin typeface="Geneva CY"/>
                <a:cs typeface="Times New Roman" pitchFamily="18" charset="0"/>
              </a:rPr>
              <a:t/>
            </a:r>
            <a:br>
              <a:rPr kumimoji="0" lang="ru-RU" b="0" i="0" u="none" strike="noStrike" cap="none" normalizeH="0" baseline="0" dirty="0" smtClean="0">
                <a:ln>
                  <a:noFill/>
                </a:ln>
                <a:solidFill>
                  <a:srgbClr val="993399"/>
                </a:solidFill>
                <a:effectLst/>
                <a:latin typeface="Geneva CY"/>
                <a:cs typeface="Times New Roman" pitchFamily="18" charset="0"/>
              </a:rPr>
            </a:br>
            <a:r>
              <a:rPr kumimoji="0" lang="ru-RU" b="0" i="0" u="none" strike="noStrike" cap="none" normalizeH="0" baseline="0" dirty="0" smtClean="0">
                <a:ln>
                  <a:noFill/>
                </a:ln>
                <a:solidFill>
                  <a:srgbClr val="993399"/>
                </a:solidFill>
                <a:effectLst/>
                <a:latin typeface="Geneva CY"/>
                <a:cs typeface="Times New Roman" pitchFamily="18" charset="0"/>
              </a:rPr>
              <a:t>Когда ребенок видит сам, он предполагает, что его тоже видят. Но очень часто из-за маленького роста его может быть не </a:t>
            </a:r>
            <a:r>
              <a:rPr kumimoji="0" lang="ru-RU" b="0" i="0" u="none" strike="noStrike" cap="none" normalizeH="0" baseline="0" dirty="0" err="1" smtClean="0">
                <a:ln>
                  <a:noFill/>
                </a:ln>
                <a:solidFill>
                  <a:srgbClr val="993399"/>
                </a:solidFill>
                <a:effectLst/>
                <a:latin typeface="Geneva CY"/>
                <a:cs typeface="Times New Roman" pitchFamily="18" charset="0"/>
              </a:rPr>
              <a:t>видноиз-за</a:t>
            </a:r>
            <a:r>
              <a:rPr kumimoji="0" lang="ru-RU" b="0" i="0" u="none" strike="noStrike" cap="none" normalizeH="0" baseline="0" dirty="0" smtClean="0">
                <a:ln>
                  <a:noFill/>
                </a:ln>
                <a:solidFill>
                  <a:srgbClr val="993399"/>
                </a:solidFill>
                <a:effectLst/>
                <a:latin typeface="Geneva CY"/>
                <a:cs typeface="Times New Roman" pitchFamily="18" charset="0"/>
              </a:rPr>
              <a:t> припаркованных машин.</a:t>
            </a:r>
            <a:endParaRPr kumimoji="0" lang="ru-RU" sz="7200" b="0" i="0" u="none" strike="noStrike" cap="none" normalizeH="0" baseline="0" dirty="0" smtClean="0">
              <a:ln>
                <a:noFill/>
              </a:ln>
              <a:solidFill>
                <a:srgbClr val="000000"/>
              </a:solidFill>
              <a:effectLst/>
              <a:latin typeface="Geneva CY"/>
              <a:cs typeface="Times New Roman" pitchFamily="18" charset="0"/>
            </a:endParaRPr>
          </a:p>
          <a:p>
            <a:endParaRPr lang="ru-RU" dirty="0"/>
          </a:p>
        </p:txBody>
      </p:sp>
      <p:sp>
        <p:nvSpPr>
          <p:cNvPr id="20481" name="Rectangle 1"/>
          <p:cNvSpPr>
            <a:spLocks noChangeArrowheads="1"/>
          </p:cNvSpPr>
          <p:nvPr/>
        </p:nvSpPr>
        <p:spPr bwMode="auto">
          <a:xfrm>
            <a:off x="0" y="498157"/>
            <a:ext cx="470000" cy="98488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rgbClr val="993399"/>
                </a:solidFill>
                <a:effectLst/>
                <a:latin typeface="Geneva CY"/>
                <a:cs typeface="Times New Roman" pitchFamily="18" charset="0"/>
              </a:rPr>
              <a:t/>
            </a:r>
            <a:br>
              <a:rPr kumimoji="0" lang="ru-RU" sz="800" b="0" i="0" u="none" strike="noStrike" cap="none" normalizeH="0" baseline="0" dirty="0" smtClean="0">
                <a:ln>
                  <a:noFill/>
                </a:ln>
                <a:solidFill>
                  <a:srgbClr val="993399"/>
                </a:solidFill>
                <a:effectLst/>
                <a:latin typeface="Geneva CY"/>
                <a:cs typeface="Times New Roman" pitchFamily="18" charset="0"/>
              </a:rPr>
            </a:br>
            <a:endParaRPr kumimoji="0" lang="ru-RU" sz="1000" b="0" i="0" u="none" strike="noStrike" cap="none" normalizeH="0" baseline="0" dirty="0" smtClean="0">
              <a:ln>
                <a:noFill/>
              </a:ln>
              <a:solidFill>
                <a:srgbClr val="000000"/>
              </a:solidFill>
              <a:effectLst/>
              <a:latin typeface="Geneva CY"/>
              <a:cs typeface="Times New Roman" pitchFamily="18" charset="0"/>
            </a:endParaRPr>
          </a:p>
          <a:p>
            <a:pPr lvl="0" eaLnBrk="0" fontAlgn="base" hangingPunct="0">
              <a:spcBef>
                <a:spcPct val="0"/>
              </a:spcBef>
              <a:spcAft>
                <a:spcPct val="0"/>
              </a:spcAft>
            </a:pPr>
            <a:r>
              <a:rPr kumimoji="0" lang="ru-RU" sz="4000" b="0" i="0" u="none" strike="noStrike" cap="none" normalizeH="0" baseline="0" dirty="0" smtClean="0">
                <a:ln>
                  <a:noFill/>
                </a:ln>
                <a:solidFill>
                  <a:srgbClr val="000000"/>
                </a:solidFill>
                <a:effectLst/>
                <a:latin typeface="Geneva CY"/>
                <a:cs typeface="Times New Roman" pitchFamily="18" charset="0"/>
              </a:rPr>
              <a:t>  </a:t>
            </a:r>
          </a:p>
        </p:txBody>
      </p:sp>
      <p:pic>
        <p:nvPicPr>
          <p:cNvPr id="20482" name="Picture 2" descr="http://www.doroga.renault.ru/off-line/parents/good_reflexes/perception/behaviour/fiche-8.jpg"/>
          <p:cNvPicPr>
            <a:picLocks noChangeAspect="1" noChangeArrowheads="1"/>
          </p:cNvPicPr>
          <p:nvPr/>
        </p:nvPicPr>
        <p:blipFill>
          <a:blip r:embed="rId2" cstate="email">
            <a:clrChange>
              <a:clrFrom>
                <a:srgbClr val="FFFFFF"/>
              </a:clrFrom>
              <a:clrTo>
                <a:srgbClr val="FFFFFF">
                  <a:alpha val="0"/>
                </a:srgbClr>
              </a:clrTo>
            </a:clrChange>
          </a:blip>
          <a:srcRect/>
          <a:stretch>
            <a:fillRect/>
          </a:stretch>
        </p:blipFill>
        <p:spPr bwMode="auto">
          <a:xfrm>
            <a:off x="0" y="1752600"/>
            <a:ext cx="2152650" cy="215265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  </a:t>
            </a:r>
            <a:r>
              <a:rPr lang="ru-RU" b="1" dirty="0">
                <a:solidFill>
                  <a:srgbClr val="FF0000"/>
                </a:solidFill>
              </a:rPr>
              <a:t>Верные рефлексы</a:t>
            </a:r>
            <a:endParaRPr lang="ru-RU" dirty="0">
              <a:solidFill>
                <a:srgbClr val="FF0000"/>
              </a:solidFill>
            </a:endParaRPr>
          </a:p>
        </p:txBody>
      </p:sp>
      <p:sp>
        <p:nvSpPr>
          <p:cNvPr id="22529"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7" name="Содержимое 6"/>
          <p:cNvSpPr>
            <a:spLocks noGrp="1"/>
          </p:cNvSpPr>
          <p:nvPr>
            <p:ph idx="1"/>
          </p:nvPr>
        </p:nvSpPr>
        <p:spPr/>
        <p:txBody>
          <a:bodyPr>
            <a:normAutofit fontScale="85000" lnSpcReduction="20000"/>
          </a:bodyPr>
          <a:lstStyle/>
          <a:p>
            <a:r>
              <a:rPr lang="ru-RU" dirty="0" smtClean="0">
                <a:solidFill>
                  <a:srgbClr val="993399"/>
                </a:solidFill>
                <a:latin typeface="Geneva CY"/>
              </a:rPr>
              <a:t>Для того чтобы избежать неприятностей, связанных с маленьким ростом и особенностями восприятия, ребенок должен:</a:t>
            </a:r>
          </a:p>
          <a:p>
            <a:r>
              <a:rPr lang="ru-RU" dirty="0" smtClean="0">
                <a:solidFill>
                  <a:srgbClr val="993399"/>
                </a:solidFill>
                <a:latin typeface="Geneva CY"/>
              </a:rPr>
              <a:t>– всегда поднимать голову, чтобы увидеть дорожные знаки и светофор;</a:t>
            </a:r>
          </a:p>
          <a:p>
            <a:r>
              <a:rPr lang="ru-RU" dirty="0" smtClean="0">
                <a:solidFill>
                  <a:srgbClr val="993399"/>
                </a:solidFill>
                <a:latin typeface="Geneva CY"/>
              </a:rPr>
              <a:t>– определить, какие препятствия мешают ему видеть дорогу (например, припаркованные у края тротуара машины) и помнить, что из-за них его могут не увидеть водители проезжающих машин;</a:t>
            </a:r>
          </a:p>
          <a:p>
            <a:r>
              <a:rPr lang="ru-RU" dirty="0" smtClean="0">
                <a:solidFill>
                  <a:srgbClr val="993399"/>
                </a:solidFill>
                <a:latin typeface="Geneva CY"/>
              </a:rPr>
              <a:t>– убедиться, что водители его заметили и только потом начать переходить дорогу.</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 </a:t>
            </a:r>
            <a:r>
              <a:rPr lang="ru-RU" b="1" dirty="0">
                <a:solidFill>
                  <a:srgbClr val="FF0000"/>
                </a:solidFill>
              </a:rPr>
              <a:t> Важно!</a:t>
            </a:r>
            <a:endParaRPr lang="ru-RU" dirty="0">
              <a:solidFill>
                <a:srgbClr val="FF0000"/>
              </a:solidFill>
            </a:endParaRPr>
          </a:p>
        </p:txBody>
      </p:sp>
      <p:sp>
        <p:nvSpPr>
          <p:cNvPr id="3" name="Содержимое 2"/>
          <p:cNvSpPr>
            <a:spLocks noGrp="1"/>
          </p:cNvSpPr>
          <p:nvPr>
            <p:ph idx="1"/>
          </p:nvPr>
        </p:nvSpPr>
        <p:spPr>
          <a:xfrm>
            <a:off x="457200" y="1066800"/>
            <a:ext cx="8229600" cy="5059363"/>
          </a:xfrm>
        </p:spPr>
        <p:txBody>
          <a:bodyPr>
            <a:normAutofit fontScale="70000" lnSpcReduction="20000"/>
          </a:bodyPr>
          <a:lstStyle/>
          <a:p>
            <a:r>
              <a:rPr lang="ru-RU" dirty="0"/>
              <a:t>Дети не всегда могут использовать свои способности визуального и слухового восприятия, поэтому они должны быть вдвойне осторожны. Скажите всему ребенку, что</a:t>
            </a:r>
            <a:r>
              <a:rPr lang="ru-RU" dirty="0" smtClean="0"/>
              <a:t>:</a:t>
            </a:r>
          </a:p>
          <a:p>
            <a:endParaRPr lang="ru-RU" dirty="0"/>
          </a:p>
          <a:p>
            <a:r>
              <a:rPr lang="ru-RU" dirty="0"/>
              <a:t>– На дороге нужно внимательно смотреть вокруг, поворачивая голову, стараясь избежать любой возможной опасности</a:t>
            </a:r>
            <a:r>
              <a:rPr lang="ru-RU" dirty="0" smtClean="0"/>
              <a:t>.</a:t>
            </a:r>
          </a:p>
          <a:p>
            <a:pPr>
              <a:buNone/>
            </a:pPr>
            <a:endParaRPr lang="ru-RU" dirty="0"/>
          </a:p>
          <a:p>
            <a:r>
              <a:rPr lang="ru-RU" dirty="0"/>
              <a:t>– Прежде чем переходить улицу, необходимо убедиться, что тебя заметили </a:t>
            </a:r>
            <a:r>
              <a:rPr lang="ru-RU" dirty="0" smtClean="0"/>
              <a:t>водители</a:t>
            </a:r>
          </a:p>
          <a:p>
            <a:pPr>
              <a:buNone/>
            </a:pPr>
            <a:endParaRPr lang="ru-RU" dirty="0"/>
          </a:p>
          <a:p>
            <a:r>
              <a:rPr lang="ru-RU" dirty="0"/>
              <a:t>– Нужно постараться определить, откуда идут звуки, особенно если они извещают о возможной опасности</a:t>
            </a:r>
            <a:r>
              <a:rPr lang="ru-RU" dirty="0" smtClean="0"/>
              <a:t>.</a:t>
            </a:r>
          </a:p>
          <a:p>
            <a:pPr>
              <a:buNone/>
            </a:pPr>
            <a:endParaRPr lang="ru-RU" dirty="0"/>
          </a:p>
          <a:p>
            <a:r>
              <a:rPr lang="ru-RU" dirty="0"/>
              <a:t>– Нужно также постараться оценить, насколько далеко от вас автомобиль, производящий звуки, и с какой скоростью он едет.</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Как дети реагируют</a:t>
            </a:r>
            <a:endParaRPr lang="ru-RU" sz="2700" dirty="0"/>
          </a:p>
        </p:txBody>
      </p:sp>
      <p:sp>
        <p:nvSpPr>
          <p:cNvPr id="3" name="Содержимое 2"/>
          <p:cNvSpPr>
            <a:spLocks noGrp="1"/>
          </p:cNvSpPr>
          <p:nvPr>
            <p:ph idx="1"/>
          </p:nvPr>
        </p:nvSpPr>
        <p:spPr>
          <a:xfrm>
            <a:off x="1828800" y="1600200"/>
            <a:ext cx="6858000" cy="4525963"/>
          </a:xfrm>
        </p:spPr>
        <p:txBody>
          <a:bodyPr>
            <a:normAutofit fontScale="62500" lnSpcReduction="20000"/>
          </a:bodyPr>
          <a:lstStyle/>
          <a:p>
            <a:r>
              <a:rPr lang="ru-RU" dirty="0" smtClean="0"/>
              <a:t>Дети </a:t>
            </a:r>
            <a:r>
              <a:rPr lang="ru-RU" dirty="0"/>
              <a:t>реагируют на окружающие их звуки и предметы не так, как взрослые. Понимание их реакций поможет вам лучше защитить их.</a:t>
            </a:r>
          </a:p>
          <a:p>
            <a:r>
              <a:rPr lang="ru-RU" dirty="0"/>
              <a:t>Дети, которым еще не исполнилось 8 лет, не в состоянии понять возможную опасность. Более того, они не могут сосредоточиться на нескольких вещах сразу. Когда дети увлечены игрой, они погружены в свой собственный мир и забывают о том, что им может грозить опасность.</a:t>
            </a:r>
          </a:p>
          <a:p>
            <a:r>
              <a:rPr lang="ru-RU" dirty="0"/>
              <a:t>Ребенок на дороге в сопровождении взрослых имеет ложное чувство безопасности, которое может привести его к недостаточному проявлению внимания.</a:t>
            </a:r>
          </a:p>
          <a:p>
            <a:r>
              <a:rPr lang="ru-RU" dirty="0"/>
              <a:t>Дети адаптируются к миру взрослых путем подражания.</a:t>
            </a:r>
          </a:p>
          <a:p>
            <a:r>
              <a:rPr lang="ru-RU" dirty="0"/>
              <a:t>На улице, если ребенок испугается приближающейся опасности, он, скорее всего, поступит неадекватно — постарается убежать или останется стоять на месте, не обращая внимания на ситуацию</a:t>
            </a:r>
          </a:p>
          <a:p>
            <a:endParaRPr lang="ru-RU" dirty="0"/>
          </a:p>
        </p:txBody>
      </p:sp>
      <p:pic>
        <p:nvPicPr>
          <p:cNvPr id="4" name="Picture 2" descr="http://www.doroga.renault.ru/off-line/parents/good_reflexes/the_street/autonomie/fiche-3.jpg"/>
          <p:cNvPicPr>
            <a:picLocks noChangeAspect="1" noChangeArrowheads="1"/>
          </p:cNvPicPr>
          <p:nvPr/>
        </p:nvPicPr>
        <p:blipFill>
          <a:blip r:embed="rId2" cstate="email"/>
          <a:srcRect/>
          <a:stretch>
            <a:fillRect/>
          </a:stretch>
        </p:blipFill>
        <p:spPr bwMode="auto">
          <a:xfrm>
            <a:off x="0" y="1676400"/>
            <a:ext cx="2152650" cy="215265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solidFill>
                  <a:srgbClr val="FF0000"/>
                </a:solidFill>
              </a:rPr>
              <a:t>  Правила </a:t>
            </a:r>
            <a:r>
              <a:rPr lang="ru-RU" b="1" dirty="0" smtClean="0">
                <a:solidFill>
                  <a:srgbClr val="FF0000"/>
                </a:solidFill>
              </a:rPr>
              <a:t>безопасности</a:t>
            </a:r>
            <a:endParaRPr lang="ru-RU" dirty="0">
              <a:solidFill>
                <a:srgbClr val="FF0000"/>
              </a:solidFill>
            </a:endParaRPr>
          </a:p>
        </p:txBody>
      </p:sp>
      <p:sp>
        <p:nvSpPr>
          <p:cNvPr id="3" name="Содержимое 2"/>
          <p:cNvSpPr>
            <a:spLocks noGrp="1"/>
          </p:cNvSpPr>
          <p:nvPr>
            <p:ph idx="1"/>
          </p:nvPr>
        </p:nvSpPr>
        <p:spPr/>
        <p:txBody>
          <a:bodyPr>
            <a:normAutofit fontScale="85000" lnSpcReduction="10000"/>
          </a:bodyPr>
          <a:lstStyle/>
          <a:p>
            <a:r>
              <a:rPr lang="ru-RU" dirty="0"/>
              <a:t>Никогда не отпускайте ребенка младше 7 лет одного на улицу, поскольку он еще маленький и не в состоянии понять возможную опасность.</a:t>
            </a:r>
          </a:p>
          <a:p>
            <a:r>
              <a:rPr lang="ru-RU" dirty="0"/>
              <a:t>Четко определите для ребенка места, где он может спокойно играть (парк, площадки для игр, безопасные дворы, стадионы и т.д.) и места, где играть нельзя, а нужно быть особенно внимательным (тротуары, пешеходные переходы).</a:t>
            </a:r>
          </a:p>
          <a:p>
            <a:r>
              <a:rPr lang="ru-RU" dirty="0"/>
              <a:t>Находясь с детьми, всегда соблюдайте правила безопасности, показывайте детям примеры того, как нужно себя вести.</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hlinkClick r:id="rId2"/>
              </a:rPr>
              <a:t>Различные опасности, подстерегающие ребенка на дороге</a:t>
            </a:r>
            <a:endParaRPr lang="ru-RU" dirty="0"/>
          </a:p>
        </p:txBody>
      </p:sp>
      <p:sp>
        <p:nvSpPr>
          <p:cNvPr id="3" name="Содержимое 2"/>
          <p:cNvSpPr>
            <a:spLocks noGrp="1"/>
          </p:cNvSpPr>
          <p:nvPr>
            <p:ph idx="1"/>
          </p:nvPr>
        </p:nvSpPr>
        <p:spPr>
          <a:xfrm>
            <a:off x="2667000" y="1600200"/>
            <a:ext cx="6019800" cy="4525963"/>
          </a:xfrm>
        </p:spPr>
        <p:txBody>
          <a:bodyPr>
            <a:normAutofit fontScale="70000" lnSpcReduction="20000"/>
          </a:bodyPr>
          <a:lstStyle/>
          <a:p>
            <a:pPr lvl="0"/>
            <a:r>
              <a:rPr kumimoji="0" lang="ru-RU" b="0" i="0" u="none" strike="noStrike" cap="none" normalizeH="0" baseline="0" dirty="0" smtClean="0">
                <a:ln>
                  <a:noFill/>
                </a:ln>
                <a:solidFill>
                  <a:srgbClr val="993399"/>
                </a:solidFill>
                <a:effectLst/>
                <a:latin typeface="Geneva CY"/>
                <a:cs typeface="Times New Roman" pitchFamily="18" charset="0"/>
              </a:rPr>
              <a:t>Опасность на дороге может грозить ребенку отовсюду. Дети — лишь один из факторов, на которые водители должны обращать внимание во время движения. Автомобильные пробки раздражают водителей, делают их более агрессивными. Они начинают нарушать правила дорожного движения — заезжают на полосы, предназначенные для движения общественного транспорта, не обращают внимания на знаки и представляют угрозу не только для других водителей, но и для пешеходов.</a:t>
            </a:r>
            <a:endParaRPr kumimoji="0" lang="ru-RU" sz="7200" b="0" i="0" u="none" strike="noStrike" cap="none" normalizeH="0" baseline="0" dirty="0" smtClean="0">
              <a:ln>
                <a:noFill/>
              </a:ln>
              <a:solidFill>
                <a:srgbClr val="000000"/>
              </a:solidFill>
              <a:effectLst/>
              <a:latin typeface="Geneva CY"/>
              <a:cs typeface="Times New Roman" pitchFamily="18" charset="0"/>
            </a:endParaRPr>
          </a:p>
          <a:p>
            <a:endParaRPr lang="ru-RU" dirty="0"/>
          </a:p>
        </p:txBody>
      </p:sp>
      <p:pic>
        <p:nvPicPr>
          <p:cNvPr id="23554" name="Picture 2" descr="http://www.doroga.renault.ru/off-line/parents/good_reflexes/the_street/dangers/fiche-3.jpg"/>
          <p:cNvPicPr>
            <a:picLocks noChangeAspect="1" noChangeArrowheads="1"/>
          </p:cNvPicPr>
          <p:nvPr/>
        </p:nvPicPr>
        <p:blipFill>
          <a:blip r:embed="rId3" cstate="email"/>
          <a:srcRect/>
          <a:stretch>
            <a:fillRect/>
          </a:stretch>
        </p:blipFill>
        <p:spPr bwMode="auto">
          <a:xfrm>
            <a:off x="0" y="1905000"/>
            <a:ext cx="2152650" cy="2152650"/>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190</Words>
  <Application>Microsoft Office PowerPoint</Application>
  <PresentationFormat>Экран (4:3)</PresentationFormat>
  <Paragraphs>135</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Инструктажи  по безопасности</vt:lpstr>
      <vt:lpstr>5 советов по безопасности для Вас</vt:lpstr>
      <vt:lpstr>Действуем, принимая во внимание рост ребенка</vt:lpstr>
      <vt:lpstr>Действуем, принимая во внимание рост ребенка</vt:lpstr>
      <vt:lpstr>  Верные рефлексы</vt:lpstr>
      <vt:lpstr>  Важно!</vt:lpstr>
      <vt:lpstr>Как дети реагируют</vt:lpstr>
      <vt:lpstr>  Правила безопасности</vt:lpstr>
      <vt:lpstr>Различные опасности, подстерегающие ребенка на дороге</vt:lpstr>
      <vt:lpstr>Правила безопасности</vt:lpstr>
      <vt:lpstr>Научите своего ребенка быть самостоятельным на дороге</vt:lpstr>
      <vt:lpstr>Научите своего ребенка быть самостоятельным на дороге</vt:lpstr>
      <vt:lpstr>Правила безопасности</vt:lpstr>
      <vt:lpstr>Когда Вы пешеход</vt:lpstr>
      <vt:lpstr>Основные правила безопасности для юных пешеходов</vt:lpstr>
      <vt:lpstr>Переходим дорогу правильно</vt:lpstr>
      <vt:lpstr> Помните!</vt:lpstr>
      <vt:lpstr>Как правильно вести себя на дороге</vt:lpstr>
      <vt:lpstr>Улица диктует свои правила</vt:lpstr>
      <vt:lpstr>Знаете ли Вы?</vt:lpstr>
      <vt:lpstr>Ведите себя правильно</vt:lpstr>
      <vt:lpstr>Ведите себя правильно</vt:lpstr>
      <vt:lpstr>Ведите себя правильно</vt:lpstr>
      <vt:lpstr>Как сделать так, чтобы дети следовали правилам</vt:lpstr>
      <vt:lpstr> Помните!</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6</cp:revision>
  <dcterms:created xsi:type="dcterms:W3CDTF">2010-08-22T00:22:47Z</dcterms:created>
  <dcterms:modified xsi:type="dcterms:W3CDTF">2010-11-12T04:42:33Z</dcterms:modified>
</cp:coreProperties>
</file>