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7" r:id="rId2"/>
    <p:sldId id="258" r:id="rId3"/>
    <p:sldId id="260" r:id="rId4"/>
    <p:sldId id="261" r:id="rId5"/>
    <p:sldId id="262" r:id="rId6"/>
    <p:sldId id="264" r:id="rId7"/>
    <p:sldId id="266" r:id="rId8"/>
    <p:sldId id="268" r:id="rId9"/>
    <p:sldId id="270" r:id="rId10"/>
    <p:sldId id="272" r:id="rId11"/>
    <p:sldId id="274" r:id="rId12"/>
    <p:sldId id="276" r:id="rId13"/>
    <p:sldId id="278" r:id="rId14"/>
    <p:sldId id="280" r:id="rId15"/>
    <p:sldId id="282" r:id="rId16"/>
    <p:sldId id="284" r:id="rId17"/>
    <p:sldId id="286" r:id="rId18"/>
    <p:sldId id="288" r:id="rId19"/>
    <p:sldId id="290" r:id="rId20"/>
    <p:sldId id="292" r:id="rId21"/>
    <p:sldId id="294" r:id="rId22"/>
    <p:sldId id="296" r:id="rId23"/>
    <p:sldId id="298" r:id="rId24"/>
    <p:sldId id="300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53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85535A-7603-412C-9A69-A2D1E7FDBB37}" type="datetimeFigureOut">
              <a:rPr lang="ru-RU" smtClean="0"/>
              <a:t>29.04.2015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A0AF36-BCEE-42BE-8D52-4206C5506D4D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36902A-66C9-44EC-95E9-111B1A8407B2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AB799-1959-4875-A12F-BEF0294C1AA5}" type="datetimeFigureOut">
              <a:rPr lang="ru-RU" smtClean="0"/>
              <a:pPr/>
              <a:t>29.04.2015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3D306-E646-41B4-89FC-9CCF5FED85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AB799-1959-4875-A12F-BEF0294C1AA5}" type="datetimeFigureOut">
              <a:rPr lang="ru-RU" smtClean="0"/>
              <a:pPr/>
              <a:t>29.04.2015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3D306-E646-41B4-89FC-9CCF5FED85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AB799-1959-4875-A12F-BEF0294C1AA5}" type="datetimeFigureOut">
              <a:rPr lang="ru-RU" smtClean="0"/>
              <a:pPr/>
              <a:t>29.04.2015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3D306-E646-41B4-89FC-9CCF5FED85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AB799-1959-4875-A12F-BEF0294C1AA5}" type="datetimeFigureOut">
              <a:rPr lang="ru-RU" smtClean="0"/>
              <a:pPr/>
              <a:t>29.04.2015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3D306-E646-41B4-89FC-9CCF5FED85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AB799-1959-4875-A12F-BEF0294C1AA5}" type="datetimeFigureOut">
              <a:rPr lang="ru-RU" smtClean="0"/>
              <a:pPr/>
              <a:t>29.04.2015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3D306-E646-41B4-89FC-9CCF5FED85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AB799-1959-4875-A12F-BEF0294C1AA5}" type="datetimeFigureOut">
              <a:rPr lang="ru-RU" smtClean="0"/>
              <a:pPr/>
              <a:t>29.04.2015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3D306-E646-41B4-89FC-9CCF5FED85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AB799-1959-4875-A12F-BEF0294C1AA5}" type="datetimeFigureOut">
              <a:rPr lang="ru-RU" smtClean="0"/>
              <a:pPr/>
              <a:t>29.04.2015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3D306-E646-41B4-89FC-9CCF5FED85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AB799-1959-4875-A12F-BEF0294C1AA5}" type="datetimeFigureOut">
              <a:rPr lang="ru-RU" smtClean="0"/>
              <a:pPr/>
              <a:t>29.04.2015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3D306-E646-41B4-89FC-9CCF5FED85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AB799-1959-4875-A12F-BEF0294C1AA5}" type="datetimeFigureOut">
              <a:rPr lang="ru-RU" smtClean="0"/>
              <a:pPr/>
              <a:t>29.04.2015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3D306-E646-41B4-89FC-9CCF5FED85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AB799-1959-4875-A12F-BEF0294C1AA5}" type="datetimeFigureOut">
              <a:rPr lang="ru-RU" smtClean="0"/>
              <a:pPr/>
              <a:t>29.04.2015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3D306-E646-41B4-89FC-9CCF5FED85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AB799-1959-4875-A12F-BEF0294C1AA5}" type="datetimeFigureOut">
              <a:rPr lang="ru-RU" smtClean="0"/>
              <a:pPr/>
              <a:t>29.04.2015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3D306-E646-41B4-89FC-9CCF5FED85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AAB799-1959-4875-A12F-BEF0294C1AA5}" type="datetimeFigureOut">
              <a:rPr lang="ru-RU" smtClean="0"/>
              <a:pPr/>
              <a:t>29.04.2015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03D306-E646-41B4-89FC-9CCF5FED85E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13" Type="http://schemas.openxmlformats.org/officeDocument/2006/relationships/image" Target="../media/image47.jpeg"/><Relationship Id="rId3" Type="http://schemas.openxmlformats.org/officeDocument/2006/relationships/image" Target="../media/image37.png"/><Relationship Id="rId7" Type="http://schemas.openxmlformats.org/officeDocument/2006/relationships/image" Target="../media/image41.jpeg"/><Relationship Id="rId12" Type="http://schemas.openxmlformats.org/officeDocument/2006/relationships/image" Target="../media/image4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11" Type="http://schemas.openxmlformats.org/officeDocument/2006/relationships/image" Target="../media/image45.png"/><Relationship Id="rId5" Type="http://schemas.openxmlformats.org/officeDocument/2006/relationships/image" Target="../media/image39.png"/><Relationship Id="rId10" Type="http://schemas.openxmlformats.org/officeDocument/2006/relationships/image" Target="../media/image44.jpeg"/><Relationship Id="rId4" Type="http://schemas.openxmlformats.org/officeDocument/2006/relationships/image" Target="../media/image38.jpeg"/><Relationship Id="rId9" Type="http://schemas.openxmlformats.org/officeDocument/2006/relationships/image" Target="../media/image43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gif"/><Relationship Id="rId3" Type="http://schemas.openxmlformats.org/officeDocument/2006/relationships/image" Target="../media/image48.jpeg"/><Relationship Id="rId7" Type="http://schemas.openxmlformats.org/officeDocument/2006/relationships/image" Target="../media/image52.gif"/><Relationship Id="rId12" Type="http://schemas.openxmlformats.org/officeDocument/2006/relationships/image" Target="../media/image5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gif"/><Relationship Id="rId11" Type="http://schemas.openxmlformats.org/officeDocument/2006/relationships/image" Target="../media/image56.jpeg"/><Relationship Id="rId5" Type="http://schemas.openxmlformats.org/officeDocument/2006/relationships/image" Target="../media/image50.jpeg"/><Relationship Id="rId10" Type="http://schemas.openxmlformats.org/officeDocument/2006/relationships/image" Target="../media/image55.jpeg"/><Relationship Id="rId4" Type="http://schemas.openxmlformats.org/officeDocument/2006/relationships/image" Target="../media/image49.jpeg"/><Relationship Id="rId9" Type="http://schemas.openxmlformats.org/officeDocument/2006/relationships/image" Target="../media/image5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1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jpeg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6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gif"/><Relationship Id="rId3" Type="http://schemas.openxmlformats.org/officeDocument/2006/relationships/image" Target="../media/image67.jpeg"/><Relationship Id="rId7" Type="http://schemas.openxmlformats.org/officeDocument/2006/relationships/image" Target="../media/image7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jpeg"/><Relationship Id="rId5" Type="http://schemas.openxmlformats.org/officeDocument/2006/relationships/image" Target="../media/image69.jpeg"/><Relationship Id="rId4" Type="http://schemas.openxmlformats.org/officeDocument/2006/relationships/image" Target="../media/image6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5.jpeg"/><Relationship Id="rId4" Type="http://schemas.openxmlformats.org/officeDocument/2006/relationships/image" Target="../media/image7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9.jpeg"/><Relationship Id="rId5" Type="http://schemas.openxmlformats.org/officeDocument/2006/relationships/image" Target="../media/image78.jpeg"/><Relationship Id="rId4" Type="http://schemas.openxmlformats.org/officeDocument/2006/relationships/image" Target="../media/image77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3.jpeg"/><Relationship Id="rId4" Type="http://schemas.openxmlformats.org/officeDocument/2006/relationships/image" Target="../media/image82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jpeg"/><Relationship Id="rId3" Type="http://schemas.openxmlformats.org/officeDocument/2006/relationships/image" Target="../media/image2.jpeg"/><Relationship Id="rId7" Type="http://schemas.openxmlformats.org/officeDocument/2006/relationships/image" Target="../media/image87.jpeg"/><Relationship Id="rId12" Type="http://schemas.openxmlformats.org/officeDocument/2006/relationships/image" Target="../media/image92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6.jpeg"/><Relationship Id="rId11" Type="http://schemas.openxmlformats.org/officeDocument/2006/relationships/image" Target="../media/image91.jpeg"/><Relationship Id="rId5" Type="http://schemas.openxmlformats.org/officeDocument/2006/relationships/image" Target="../media/image85.jpeg"/><Relationship Id="rId10" Type="http://schemas.openxmlformats.org/officeDocument/2006/relationships/image" Target="../media/image90.jpeg"/><Relationship Id="rId4" Type="http://schemas.openxmlformats.org/officeDocument/2006/relationships/image" Target="../media/image84.jpeg"/><Relationship Id="rId9" Type="http://schemas.openxmlformats.org/officeDocument/2006/relationships/image" Target="../media/image8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4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gif"/><Relationship Id="rId5" Type="http://schemas.openxmlformats.org/officeDocument/2006/relationships/image" Target="../media/image7.png"/><Relationship Id="rId4" Type="http://schemas.openxmlformats.org/officeDocument/2006/relationships/image" Target="../media/image6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gif"/><Relationship Id="rId4" Type="http://schemas.openxmlformats.org/officeDocument/2006/relationships/image" Target="../media/image10.gi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12" Type="http://schemas.openxmlformats.org/officeDocument/2006/relationships/image" Target="../media/image2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11" Type="http://schemas.openxmlformats.org/officeDocument/2006/relationships/image" Target="../media/image20.jpeg"/><Relationship Id="rId5" Type="http://schemas.openxmlformats.org/officeDocument/2006/relationships/image" Target="../media/image14.gif"/><Relationship Id="rId10" Type="http://schemas.openxmlformats.org/officeDocument/2006/relationships/image" Target="../media/image19.jpeg"/><Relationship Id="rId4" Type="http://schemas.openxmlformats.org/officeDocument/2006/relationships/image" Target="../media/image13.jpeg"/><Relationship Id="rId9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gif"/><Relationship Id="rId4" Type="http://schemas.openxmlformats.org/officeDocument/2006/relationships/image" Target="../media/image23.gi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5.jpeg"/><Relationship Id="rId7" Type="http://schemas.openxmlformats.org/officeDocument/2006/relationships/image" Target="../media/image2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gif"/><Relationship Id="rId5" Type="http://schemas.openxmlformats.org/officeDocument/2006/relationships/image" Target="../media/image27.gif"/><Relationship Id="rId4" Type="http://schemas.openxmlformats.org/officeDocument/2006/relationships/image" Target="../media/image26.gif"/><Relationship Id="rId9" Type="http://schemas.openxmlformats.org/officeDocument/2006/relationships/image" Target="../media/image3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родител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1000" y="2928935"/>
            <a:ext cx="6905644" cy="1071569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</a:rPr>
              <a:t>Семья и семейные ценности</a:t>
            </a:r>
            <a:endParaRPr lang="ru-RU" sz="4400" b="1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596" y="1428736"/>
            <a:ext cx="6357982" cy="1071570"/>
          </a:xfrm>
        </p:spPr>
        <p:txBody>
          <a:bodyPr>
            <a:noAutofit/>
          </a:bodyPr>
          <a:lstStyle/>
          <a:p>
            <a:endParaRPr lang="ru-RU" sz="28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med">
    <p:wheel spokes="8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42852"/>
            <a:ext cx="8686800" cy="1152548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Семейные традиции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4" name="Горизонтальный свиток 3"/>
          <p:cNvSpPr/>
          <p:nvPr/>
        </p:nvSpPr>
        <p:spPr>
          <a:xfrm>
            <a:off x="928662" y="928670"/>
            <a:ext cx="7429552" cy="3143272"/>
          </a:xfrm>
          <a:prstGeom prst="horizontalScroll">
            <a:avLst/>
          </a:prstGeom>
          <a:blipFill>
            <a:blip r:embed="rId2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857356" y="1714488"/>
            <a:ext cx="600079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dirty="0"/>
              <a:t>«Государство – это большая семья, а семья – это маленькое государство</a:t>
            </a:r>
            <a:r>
              <a:rPr lang="ru-RU" sz="3200" dirty="0" smtClean="0"/>
              <a:t>»</a:t>
            </a:r>
          </a:p>
          <a:p>
            <a:pPr algn="r"/>
            <a:r>
              <a:rPr lang="ru-RU" sz="2800" dirty="0" smtClean="0"/>
              <a:t>Конфуций</a:t>
            </a:r>
            <a:endParaRPr lang="ru-RU" sz="2800" dirty="0"/>
          </a:p>
        </p:txBody>
      </p:sp>
      <p:pic>
        <p:nvPicPr>
          <p:cNvPr id="3074" name="Picture 2" descr="D:\Иришка\работа\мои разработки\конкурсы\конкурс классных часов\картинки\1315891427_93d31aff971f040e6bffedd52a85acdb_xl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928926" y="3915414"/>
            <a:ext cx="3929090" cy="233999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Ирина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859"/>
            <a:ext cx="9144000" cy="682228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125728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Общий вид деятельности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династии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71604" y="1928802"/>
            <a:ext cx="64294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Династии врачей</a:t>
            </a:r>
            <a:endParaRPr lang="ru-RU" sz="6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57" name="Picture 1" descr="D:\Иришка\работа\конкурс классных часов\картинки\династии\8013e0b7b8.pn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00826" y="3000372"/>
            <a:ext cx="2143140" cy="3207420"/>
          </a:xfrm>
          <a:prstGeom prst="rect">
            <a:avLst/>
          </a:prstGeom>
          <a:noFill/>
        </p:spPr>
      </p:pic>
      <p:pic>
        <p:nvPicPr>
          <p:cNvPr id="19458" name="Picture 2" descr="D:\Иришка\работа\конкурс классных часов\картинки\династии\origina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72" y="3143248"/>
            <a:ext cx="2143139" cy="3021273"/>
          </a:xfrm>
          <a:prstGeom prst="rect">
            <a:avLst/>
          </a:prstGeom>
          <a:noFill/>
        </p:spPr>
      </p:pic>
      <p:pic>
        <p:nvPicPr>
          <p:cNvPr id="19459" name="Picture 3" descr="D:\Иришка\работа\конкурс классных часов\картинки\династии\17f524d3634e.pn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3571868" y="3714752"/>
            <a:ext cx="2500330" cy="1458837"/>
          </a:xfrm>
          <a:prstGeom prst="rect">
            <a:avLst/>
          </a:prstGeom>
          <a:noFill/>
        </p:spPr>
      </p:pic>
      <p:pic>
        <p:nvPicPr>
          <p:cNvPr id="19460" name="Picture 4" descr="D:\Иришка\работа\конкурс классных часов\картинки\династии\9-февраля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0034" y="1928802"/>
            <a:ext cx="5643602" cy="4590130"/>
          </a:xfrm>
          <a:prstGeom prst="rect">
            <a:avLst/>
          </a:prstGeom>
          <a:noFill/>
        </p:spPr>
      </p:pic>
      <p:pic>
        <p:nvPicPr>
          <p:cNvPr id="19461" name="Picture 5" descr="D:\Иришка\работа\конкурс классных часов\картинки\династии\38253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214546" y="1928802"/>
            <a:ext cx="6539214" cy="4595833"/>
          </a:xfrm>
          <a:prstGeom prst="rect">
            <a:avLst/>
          </a:prstGeom>
          <a:noFill/>
        </p:spPr>
      </p:pic>
      <p:pic>
        <p:nvPicPr>
          <p:cNvPr id="19462" name="Picture 6" descr="D:\Иришка\работа\конкурс классных часов\картинки\династии\04b_0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214414" y="1928802"/>
            <a:ext cx="6848637" cy="4643470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1071538" y="1928802"/>
            <a:ext cx="7143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Династии учителей</a:t>
            </a:r>
            <a:endParaRPr lang="ru-RU" sz="6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63" name="Picture 7" descr="D:\Иришка\работа\конкурс классных часов\картинки\династии\x_0575247f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14348" y="3500438"/>
            <a:ext cx="3857652" cy="3109397"/>
          </a:xfrm>
          <a:prstGeom prst="rect">
            <a:avLst/>
          </a:prstGeom>
          <a:noFill/>
        </p:spPr>
      </p:pic>
      <p:pic>
        <p:nvPicPr>
          <p:cNvPr id="19465" name="Picture 9" descr="D:\Иришка\работа\конкурс классных часов\картинки\династии\x_c559a931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857884" y="3500438"/>
            <a:ext cx="2588112" cy="3060109"/>
          </a:xfrm>
          <a:prstGeom prst="rect">
            <a:avLst/>
          </a:prstGeom>
          <a:noFill/>
        </p:spPr>
      </p:pic>
      <p:pic>
        <p:nvPicPr>
          <p:cNvPr id="19467" name="Picture 11" descr="D:\Иришка\работа\конкурс классных часов\картинки\династии\clip_image054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28596" y="1785926"/>
            <a:ext cx="4798343" cy="3000396"/>
          </a:xfrm>
          <a:prstGeom prst="rect">
            <a:avLst/>
          </a:prstGeom>
          <a:noFill/>
        </p:spPr>
      </p:pic>
      <p:pic>
        <p:nvPicPr>
          <p:cNvPr id="19468" name="Picture 12" descr="D:\Иришка\работа\конкурс классных часов\картинки\династии\Dinastii_1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725863" y="2794000"/>
            <a:ext cx="5034547" cy="3778272"/>
          </a:xfrm>
          <a:prstGeom prst="rect">
            <a:avLst/>
          </a:prstGeom>
          <a:noFill/>
        </p:spPr>
      </p:pic>
      <p:pic>
        <p:nvPicPr>
          <p:cNvPr id="19469" name="Picture 13" descr="D:\Иришка\работа\конкурс классных часов\картинки\династии\Dynastii-1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28596" y="1785926"/>
            <a:ext cx="8358246" cy="478634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1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1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9" presetClass="exit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27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2" dur="2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5" dur="2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8" dur="20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3" dur="2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000"/>
                            </p:stCondLst>
                            <p:childTnLst>
                              <p:par>
                                <p:cTn id="4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20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9000"/>
                            </p:stCondLst>
                            <p:childTnLst>
                              <p:par>
                                <p:cTn id="49" presetID="18" presetClass="exit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50" dur="2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53" dur="20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1000"/>
                            </p:stCondLst>
                            <p:childTnLst>
                              <p:par>
                                <p:cTn id="5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3000"/>
                            </p:stCondLst>
                            <p:childTnLst>
                              <p:par>
                                <p:cTn id="62" presetID="5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3" dur="2000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5" dur="20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5000"/>
                            </p:stCondLst>
                            <p:childTnLst>
                              <p:par>
                                <p:cTn id="68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7000"/>
                            </p:stCondLst>
                            <p:childTnLst>
                              <p:par>
                                <p:cTn id="74" presetID="27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6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7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1" dur="10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4" dur="10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8000"/>
                            </p:stCondLst>
                            <p:childTnLst>
                              <p:par>
                                <p:cTn id="86" presetID="29" presetClass="exit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87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2" dur="10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5" dur="10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0000"/>
                            </p:stCondLst>
                            <p:childTnLst>
                              <p:par>
                                <p:cTn id="98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20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22000"/>
                            </p:stCondLst>
                            <p:childTnLst>
                              <p:par>
                                <p:cTn id="103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20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0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24000"/>
                            </p:stCondLst>
                            <p:childTnLst>
                              <p:par>
                                <p:cTn id="108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2000" fill="hold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000" fill="hold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4" grpId="2"/>
      <p:bldP spid="11" grpId="0"/>
      <p:bldP spid="11" grpId="1"/>
      <p:bldP spid="11" grpId="2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Ирина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67936" cy="6840140"/>
          </a:xfrm>
          <a:prstGeom prst="rect">
            <a:avLst/>
          </a:prstGeom>
          <a:noFill/>
        </p:spPr>
      </p:pic>
      <p:pic>
        <p:nvPicPr>
          <p:cNvPr id="4099" name="Picture 3" descr="D:\Иришка\работа\мои разработки\конкурсы\конкурс классных часов\картинки\застолья\66047867_54806539_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928670"/>
            <a:ext cx="6643734" cy="4377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1071546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Праздники и застолья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4098" name="Picture 2" descr="D:\Иришка\работа\мои разработки\конкурсы\конкурс классных часов\картинки\застолья\3a7f2a934a17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85852" y="1785926"/>
            <a:ext cx="6072230" cy="4393437"/>
          </a:xfrm>
          <a:prstGeom prst="rect">
            <a:avLst/>
          </a:prstGeom>
          <a:noFill/>
        </p:spPr>
      </p:pic>
      <p:pic>
        <p:nvPicPr>
          <p:cNvPr id="4100" name="Picture 4" descr="D:\Иришка\работа\мои разработки\конкурсы\конкурс классных часов\картинки\застолья\Tournier__Nicola_The_Feast_fine_art_print_b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85918" y="2428868"/>
            <a:ext cx="5929354" cy="4123402"/>
          </a:xfrm>
          <a:prstGeom prst="rect">
            <a:avLst/>
          </a:prstGeom>
          <a:noFill/>
        </p:spPr>
      </p:pic>
      <p:pic>
        <p:nvPicPr>
          <p:cNvPr id="18435" name="Picture 3" descr="D:\Иришка\работа\конкурс классных часов\картинки\застолья\01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286644" y="857232"/>
            <a:ext cx="1485900" cy="1238250"/>
          </a:xfrm>
          <a:prstGeom prst="rect">
            <a:avLst/>
          </a:prstGeom>
          <a:noFill/>
        </p:spPr>
      </p:pic>
      <p:pic>
        <p:nvPicPr>
          <p:cNvPr id="18437" name="Picture 5" descr="D:\Иришка\работа\конкурс классных часов\картинки\застолья\1776599-77f83899afeef561.gi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929586" y="2214554"/>
            <a:ext cx="819150" cy="1733550"/>
          </a:xfrm>
          <a:prstGeom prst="rect">
            <a:avLst/>
          </a:prstGeom>
          <a:noFill/>
        </p:spPr>
      </p:pic>
      <p:pic>
        <p:nvPicPr>
          <p:cNvPr id="18439" name="Picture 7" descr="D:\Иришка\работа\конкурс классных часов\картинки\застолья\apple_eaten1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858148" y="4714884"/>
            <a:ext cx="928694" cy="943918"/>
          </a:xfrm>
          <a:prstGeom prst="rect">
            <a:avLst/>
          </a:prstGeom>
          <a:noFill/>
        </p:spPr>
      </p:pic>
      <p:pic>
        <p:nvPicPr>
          <p:cNvPr id="4101" name="Picture 5" descr="D:\Иришка\работа\мои разработки\конкурсы\конкурс классных часов\картинки\застолья\k57u8zez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28596" y="928670"/>
            <a:ext cx="6000792" cy="4500594"/>
          </a:xfrm>
          <a:prstGeom prst="rect">
            <a:avLst/>
          </a:prstGeom>
          <a:noFill/>
        </p:spPr>
      </p:pic>
      <p:pic>
        <p:nvPicPr>
          <p:cNvPr id="4102" name="Picture 6" descr="D:\Иришка\работа\мои разработки\конкурсы\конкурс классных часов\картинки\застолья\0_6ea49_2fb1d447_XL.jpe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071538" y="1571612"/>
            <a:ext cx="6271677" cy="4071966"/>
          </a:xfrm>
          <a:prstGeom prst="rect">
            <a:avLst/>
          </a:prstGeom>
          <a:noFill/>
        </p:spPr>
      </p:pic>
      <p:pic>
        <p:nvPicPr>
          <p:cNvPr id="18440" name="Picture 8" descr="D:\Иришка\работа\конкурс классных часов\картинки\застолья\e70c603093da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000232" y="2071678"/>
            <a:ext cx="5905101" cy="4419599"/>
          </a:xfrm>
          <a:prstGeom prst="rect">
            <a:avLst/>
          </a:prstGeom>
          <a:noFill/>
        </p:spPr>
      </p:pic>
      <p:pic>
        <p:nvPicPr>
          <p:cNvPr id="18441" name="Picture 9" descr="D:\Иришка\работа\конкурс классных часов\картинки\застолья\edc2479b045d57f0bcf38b08532ce22e_XL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28596" y="928670"/>
            <a:ext cx="8286808" cy="564360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00" decel="100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600" decel="100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00" decel="100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00" decel="100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600" decel="100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600" decel="100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00" decel="100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00" decel="100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600" decel="100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600" decel="100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 decel="100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00" decel="100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2000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" dur="2000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1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4" dur="2000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6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600" decel="100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600" decel="100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00" decel="100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00" decel="100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600" decel="100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600" decel="100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00" decel="100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00" decel="100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600" decel="1000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600" decel="1000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600" decel="1000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600" decel="1000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000"/>
                            </p:stCondLst>
                            <p:childTnLst>
                              <p:par>
                                <p:cTn id="7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20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Ирина\Desktop\Рисунок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9167936" cy="684014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928662" y="2285992"/>
            <a:ext cx="728667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Наш семейный фотоальбом</a:t>
            </a:r>
            <a:endParaRPr lang="ru-RU" sz="6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1" name="Picture 3" descr="D:\Иришка\работа\конкурс классных часов\картинки\фото\W2dp3-xNTDM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5" y="1000108"/>
            <a:ext cx="7334301" cy="550072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42852"/>
            <a:ext cx="8686800" cy="857256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фотоальбомы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17413" name="Picture 5" descr="D:\Иришка\работа\конкурс классных часов\картинки\фото\ep35XLl9mUQ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71604" y="1000108"/>
            <a:ext cx="4429156" cy="5500687"/>
          </a:xfrm>
          <a:prstGeom prst="rect">
            <a:avLst/>
          </a:prstGeom>
          <a:noFill/>
        </p:spPr>
      </p:pic>
      <p:pic>
        <p:nvPicPr>
          <p:cNvPr id="17410" name="Picture 2" descr="D:\Иришка\работа\конкурс классных часов\картинки\фото\Vq_J_6pFjng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43240" y="1000108"/>
            <a:ext cx="4071966" cy="5488039"/>
          </a:xfrm>
          <a:prstGeom prst="rect">
            <a:avLst/>
          </a:prstGeom>
          <a:noFill/>
        </p:spPr>
      </p:pic>
      <p:pic>
        <p:nvPicPr>
          <p:cNvPr id="17409" name="Picture 1" descr="D:\Иришка\работа\конкурс классных часов\картинки\фото\VCoO8yFv1mQ.jpg"/>
          <p:cNvPicPr>
            <a:picLocks noGrp="1" noChangeAspect="1" noChangeArrowheads="1"/>
          </p:cNvPicPr>
          <p:nvPr>
            <p:ph idx="1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00562" y="1000108"/>
            <a:ext cx="4214842" cy="550072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ll dir="ld"/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3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000"/>
                            </p:stCondLst>
                            <p:childTnLst>
                              <p:par>
                                <p:cTn id="2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0"/>
                            </p:stCondLst>
                            <p:childTnLst>
                              <p:par>
                                <p:cTn id="32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30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30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Ирина\Desktop\Рисунок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9167936" cy="684014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42852"/>
            <a:ext cx="8686800" cy="1000132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Совместный отдых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16385" name="Picture 1" descr="D:\Иришка\работа\конкурс классных часов\картинки\досуг\Happy Family Illustration Wallpaper 14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1071546"/>
            <a:ext cx="8215370" cy="5429288"/>
          </a:xfrm>
          <a:prstGeom prst="rect">
            <a:avLst/>
          </a:prstGeom>
          <a:noFill/>
        </p:spPr>
      </p:pic>
      <p:pic>
        <p:nvPicPr>
          <p:cNvPr id="16386" name="Picture 2" descr="D:\Иришка\работа\конкурс классных часов\картинки\досуг\s640x480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34" y="1071546"/>
            <a:ext cx="8215370" cy="5429288"/>
          </a:xfrm>
          <a:prstGeom prst="rect">
            <a:avLst/>
          </a:prstGeom>
          <a:noFill/>
        </p:spPr>
      </p:pic>
      <p:pic>
        <p:nvPicPr>
          <p:cNvPr id="16387" name="Picture 3" descr="D:\Иришка\работа\конкурс классных часов\картинки\досуг\HxqDz5FjwLo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0034" y="1000108"/>
            <a:ext cx="8215370" cy="5500726"/>
          </a:xfrm>
          <a:prstGeom prst="rect">
            <a:avLst/>
          </a:prstGeom>
          <a:noFill/>
        </p:spPr>
      </p:pic>
      <p:pic>
        <p:nvPicPr>
          <p:cNvPr id="16388" name="Picture 4" descr="D:\Иришка\работа\конкурс классных часов\картинки\досуг\x_9f29e92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0034" y="1000108"/>
            <a:ext cx="8215370" cy="553878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000"/>
                            </p:stCondLst>
                            <p:childTnLst>
                              <p:par>
                                <p:cTn id="27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9000"/>
                            </p:stCondLst>
                            <p:childTnLst>
                              <p:par>
                                <p:cTn id="38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Ирина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67936" cy="684014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14290"/>
            <a:ext cx="8686800" cy="108111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Выберите составляющие счастливой, крепкой, дружной семьи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357298"/>
            <a:ext cx="8686800" cy="4722827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Пятно 2 3"/>
          <p:cNvSpPr/>
          <p:nvPr/>
        </p:nvSpPr>
        <p:spPr>
          <a:xfrm>
            <a:off x="0" y="857232"/>
            <a:ext cx="2643174" cy="1714512"/>
          </a:xfrm>
          <a:prstGeom prst="irregularSeal2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7030A0"/>
                </a:solidFill>
              </a:rPr>
              <a:t>болезнь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2285984" y="1357298"/>
            <a:ext cx="2000264" cy="11430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ненависть</a:t>
            </a:r>
            <a:endParaRPr lang="ru-RU" b="1" dirty="0"/>
          </a:p>
        </p:txBody>
      </p:sp>
      <p:sp>
        <p:nvSpPr>
          <p:cNvPr id="8" name="Сердце 7"/>
          <p:cNvSpPr/>
          <p:nvPr/>
        </p:nvSpPr>
        <p:spPr>
          <a:xfrm>
            <a:off x="571472" y="2500306"/>
            <a:ext cx="1714512" cy="1714512"/>
          </a:xfrm>
          <a:prstGeom prst="hear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7030A0"/>
                </a:solidFill>
              </a:rPr>
              <a:t>любовь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9" name="Облако 8"/>
          <p:cNvSpPr/>
          <p:nvPr/>
        </p:nvSpPr>
        <p:spPr>
          <a:xfrm>
            <a:off x="5500694" y="2500306"/>
            <a:ext cx="1785950" cy="1357322"/>
          </a:xfrm>
          <a:prstGeom prst="cloud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7030A0"/>
                </a:solidFill>
              </a:rPr>
              <a:t>ссора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10" name="Блок-схема: решение 9"/>
          <p:cNvSpPr/>
          <p:nvPr/>
        </p:nvSpPr>
        <p:spPr>
          <a:xfrm>
            <a:off x="6715140" y="1285860"/>
            <a:ext cx="2071702" cy="1357322"/>
          </a:xfrm>
          <a:prstGeom prst="flowChartDecision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вражда</a:t>
            </a:r>
            <a:endParaRPr lang="ru-RU" b="1" dirty="0"/>
          </a:p>
        </p:txBody>
      </p:sp>
      <p:sp>
        <p:nvSpPr>
          <p:cNvPr id="11" name="Загнутый угол 10"/>
          <p:cNvSpPr/>
          <p:nvPr/>
        </p:nvSpPr>
        <p:spPr>
          <a:xfrm>
            <a:off x="7358082" y="3214686"/>
            <a:ext cx="1428760" cy="1143008"/>
          </a:xfrm>
          <a:prstGeom prst="foldedCorne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здоровье</a:t>
            </a:r>
            <a:endParaRPr lang="ru-RU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643042" y="4071942"/>
            <a:ext cx="1714512" cy="78581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7030A0"/>
                </a:solidFill>
              </a:rPr>
              <a:t>согласие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13" name="Равнобедренный треугольник 12"/>
          <p:cNvSpPr/>
          <p:nvPr/>
        </p:nvSpPr>
        <p:spPr>
          <a:xfrm>
            <a:off x="2500298" y="5072074"/>
            <a:ext cx="1714512" cy="1143008"/>
          </a:xfrm>
          <a:prstGeom prst="triangle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уют</a:t>
            </a:r>
            <a:endParaRPr lang="ru-RU" b="1" dirty="0"/>
          </a:p>
        </p:txBody>
      </p:sp>
      <p:sp>
        <p:nvSpPr>
          <p:cNvPr id="14" name="Блок-схема: перфолента 13"/>
          <p:cNvSpPr/>
          <p:nvPr/>
        </p:nvSpPr>
        <p:spPr>
          <a:xfrm>
            <a:off x="4572000" y="5214950"/>
            <a:ext cx="1857388" cy="1214446"/>
          </a:xfrm>
          <a:prstGeom prst="flowChartPunchedTape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7030A0"/>
                </a:solidFill>
              </a:rPr>
              <a:t>добро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15" name="Облако 14"/>
          <p:cNvSpPr/>
          <p:nvPr/>
        </p:nvSpPr>
        <p:spPr>
          <a:xfrm>
            <a:off x="714348" y="5000636"/>
            <a:ext cx="1928826" cy="1357322"/>
          </a:xfrm>
          <a:prstGeom prst="cloud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7030A0"/>
                </a:solidFill>
              </a:rPr>
              <a:t>грубость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16" name="Пятно 2 15"/>
          <p:cNvSpPr/>
          <p:nvPr/>
        </p:nvSpPr>
        <p:spPr>
          <a:xfrm>
            <a:off x="6429388" y="4500570"/>
            <a:ext cx="2571768" cy="2143140"/>
          </a:xfrm>
          <a:prstGeom prst="irregularSeal2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счастье</a:t>
            </a:r>
            <a:endParaRPr lang="ru-RU" b="1" dirty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214942" y="4214818"/>
            <a:ext cx="1357322" cy="785818"/>
          </a:xfrm>
          <a:prstGeom prst="round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чистота</a:t>
            </a:r>
            <a:endParaRPr lang="ru-RU" b="1" dirty="0"/>
          </a:p>
        </p:txBody>
      </p:sp>
      <p:sp>
        <p:nvSpPr>
          <p:cNvPr id="18" name="Блок-схема: перфолента 17"/>
          <p:cNvSpPr/>
          <p:nvPr/>
        </p:nvSpPr>
        <p:spPr>
          <a:xfrm>
            <a:off x="4357686" y="1428736"/>
            <a:ext cx="2214578" cy="714380"/>
          </a:xfrm>
          <a:prstGeom prst="flowChartPunchedTape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7030A0"/>
                </a:solidFill>
              </a:rPr>
              <a:t>спокойствие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19" name="Солнце 18"/>
          <p:cNvSpPr/>
          <p:nvPr/>
        </p:nvSpPr>
        <p:spPr>
          <a:xfrm>
            <a:off x="2571736" y="2143116"/>
            <a:ext cx="3000396" cy="2286016"/>
          </a:xfrm>
          <a:prstGeom prst="su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7030A0"/>
                </a:solidFill>
              </a:rPr>
              <a:t>дружба</a:t>
            </a:r>
            <a:endParaRPr lang="ru-RU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 spd="med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0" grpId="0" animBg="1"/>
      <p:bldP spid="1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Ирина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67936" cy="684014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1142984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Что такое Семейные ценности?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4" name="Горизонтальный свиток 3"/>
          <p:cNvSpPr/>
          <p:nvPr/>
        </p:nvSpPr>
        <p:spPr>
          <a:xfrm>
            <a:off x="928662" y="500042"/>
            <a:ext cx="7429552" cy="4572032"/>
          </a:xfrm>
          <a:prstGeom prst="horizontalScroll">
            <a:avLst/>
          </a:prstGeom>
          <a:blipFill>
            <a:blip r:embed="rId3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571604" y="1214422"/>
            <a:ext cx="6643734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None/>
            </a:pPr>
            <a:r>
              <a:rPr lang="ru-RU" sz="2800" dirty="0" smtClean="0">
                <a:cs typeface="Times New Roman" pitchFamily="18" charset="0"/>
              </a:rPr>
              <a:t>Это общие интересы всей семьи: это любовь, верность, доверие, уважение, понимание, дом, дети. </a:t>
            </a:r>
          </a:p>
          <a:p>
            <a:pPr algn="just">
              <a:buNone/>
            </a:pPr>
            <a:r>
              <a:rPr lang="ru-RU" sz="2800" dirty="0" smtClean="0">
                <a:cs typeface="Times New Roman" pitchFamily="18" charset="0"/>
              </a:rPr>
              <a:t>Семейные ценности: </a:t>
            </a:r>
          </a:p>
          <a:p>
            <a:pPr algn="just">
              <a:buFont typeface="Arial" pitchFamily="34" charset="0"/>
              <a:buChar char="•"/>
            </a:pPr>
            <a:r>
              <a:rPr lang="ru-RU" sz="2800" dirty="0" smtClean="0">
                <a:cs typeface="Times New Roman" pitchFamily="18" charset="0"/>
              </a:rPr>
              <a:t> не передаются по наследству; </a:t>
            </a:r>
          </a:p>
          <a:p>
            <a:pPr algn="just">
              <a:buFont typeface="Arial" pitchFamily="34" charset="0"/>
              <a:buChar char="•"/>
            </a:pPr>
            <a:r>
              <a:rPr lang="ru-RU" sz="2800" dirty="0" smtClean="0">
                <a:cs typeface="Times New Roman" pitchFamily="18" charset="0"/>
              </a:rPr>
              <a:t> их нельзя купить, а можно только беречь как зеницу ока.</a:t>
            </a:r>
          </a:p>
        </p:txBody>
      </p:sp>
      <p:pic>
        <p:nvPicPr>
          <p:cNvPr id="6146" name="Picture 2" descr="D:\Иришка\работа\мои разработки\конкурсы\конкурс классных часов\картинки\1326959500_shutterstock_11709055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214678" y="4643446"/>
            <a:ext cx="2643206" cy="175584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Ирина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67936" cy="684014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001056" cy="1142984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Радужная семья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12291" name="Picture 3" descr="D:\Иришка\работа\конкурс классных часов\картинки\радуга\0_56c6a_1130ec8f_XL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1066725"/>
            <a:ext cx="8215370" cy="5434109"/>
          </a:xfrm>
          <a:prstGeom prst="rect">
            <a:avLst/>
          </a:prstGeom>
          <a:noFill/>
        </p:spPr>
      </p:pic>
      <p:pic>
        <p:nvPicPr>
          <p:cNvPr id="12292" name="Picture 4" descr="D:\Иришка\работа\конкурс классных часов\картинки\радуга\5afbabcbd146980c1f3f27dd2a0_prev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1036580"/>
            <a:ext cx="8215370" cy="5464254"/>
          </a:xfrm>
          <a:prstGeom prst="rect">
            <a:avLst/>
          </a:prstGeom>
          <a:noFill/>
        </p:spPr>
      </p:pic>
      <p:pic>
        <p:nvPicPr>
          <p:cNvPr id="12293" name="Picture 5" descr="D:\Иришка\работа\конкурс классных часов\картинки\радуга\14_2969_besplatnye_kartinki_raduga_mozhet_byt_takoj_1366x76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596" y="1000108"/>
            <a:ext cx="8337578" cy="5500726"/>
          </a:xfrm>
          <a:prstGeom prst="rect">
            <a:avLst/>
          </a:prstGeom>
          <a:noFill/>
        </p:spPr>
      </p:pic>
      <p:pic>
        <p:nvPicPr>
          <p:cNvPr id="12295" name="Picture 7" descr="D:\Иришка\работа\конкурс классных часов\картинки\радуга\raduga_0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8596" y="1001978"/>
            <a:ext cx="8337256" cy="5498856"/>
          </a:xfrm>
          <a:prstGeom prst="rect">
            <a:avLst/>
          </a:prstGeom>
          <a:noFill/>
        </p:spPr>
      </p:pic>
      <p:pic>
        <p:nvPicPr>
          <p:cNvPr id="12296" name="Picture 8" descr="D:\Иришка\работа\конкурс классных часов\картинки\радуга\0_484b4_76e3e455_XL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8596" y="1000108"/>
            <a:ext cx="8358246" cy="5529112"/>
          </a:xfrm>
          <a:prstGeom prst="rect">
            <a:avLst/>
          </a:prstGeom>
          <a:noFill/>
        </p:spPr>
      </p:pic>
      <p:pic>
        <p:nvPicPr>
          <p:cNvPr id="12290" name="Picture 2" descr="D:\Иришка\работа\конкурс классных часов\картинки\радуга\nasekomoe-54.gif"/>
          <p:cNvPicPr>
            <a:picLocks noChangeAspect="1" noChangeArrowheads="1" noCrop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357158" y="4000504"/>
            <a:ext cx="2752725" cy="2647950"/>
          </a:xfrm>
          <a:prstGeom prst="rect">
            <a:avLst/>
          </a:prstGeom>
          <a:noFill/>
        </p:spPr>
      </p:pic>
      <p:sp>
        <p:nvSpPr>
          <p:cNvPr id="18" name="Стрелка влево 17"/>
          <p:cNvSpPr/>
          <p:nvPr/>
        </p:nvSpPr>
        <p:spPr>
          <a:xfrm>
            <a:off x="4857752" y="1000108"/>
            <a:ext cx="1500198" cy="571504"/>
          </a:xfrm>
          <a:prstGeom prst="leftArrow">
            <a:avLst/>
          </a:prstGeom>
          <a:gradFill>
            <a:gsLst>
              <a:gs pos="0">
                <a:srgbClr val="FF0000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любовь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19" name="Стрелка влево 18"/>
          <p:cNvSpPr/>
          <p:nvPr/>
        </p:nvSpPr>
        <p:spPr>
          <a:xfrm>
            <a:off x="5072066" y="1571612"/>
            <a:ext cx="1285884" cy="642942"/>
          </a:xfrm>
          <a:prstGeom prst="leftArrow">
            <a:avLst/>
          </a:prstGeom>
          <a:gradFill>
            <a:gsLst>
              <a:gs pos="0">
                <a:schemeClr val="accent3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дети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20" name="Стрелка влево 19"/>
          <p:cNvSpPr/>
          <p:nvPr/>
        </p:nvSpPr>
        <p:spPr>
          <a:xfrm>
            <a:off x="5286380" y="2214554"/>
            <a:ext cx="1357322" cy="642942"/>
          </a:xfrm>
          <a:prstGeom prst="leftArrow">
            <a:avLst/>
          </a:prstGeom>
          <a:gradFill>
            <a:gsLst>
              <a:gs pos="0">
                <a:srgbClr val="FFFF00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забота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22" name="Стрелка влево 21"/>
          <p:cNvSpPr/>
          <p:nvPr/>
        </p:nvSpPr>
        <p:spPr>
          <a:xfrm>
            <a:off x="5357818" y="2786058"/>
            <a:ext cx="1571636" cy="714380"/>
          </a:xfrm>
          <a:prstGeom prst="leftArrow">
            <a:avLst/>
          </a:prstGeom>
          <a:gradFill>
            <a:gsLst>
              <a:gs pos="0">
                <a:schemeClr val="accent1">
                  <a:lumMod val="5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терпение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23" name="Стрелка влево 22"/>
          <p:cNvSpPr/>
          <p:nvPr/>
        </p:nvSpPr>
        <p:spPr>
          <a:xfrm>
            <a:off x="5214942" y="3357562"/>
            <a:ext cx="3429024" cy="642942"/>
          </a:xfrm>
          <a:prstGeom prst="leftArrow">
            <a:avLst/>
          </a:prstGeom>
          <a:gradFill>
            <a:gsLst>
              <a:gs pos="0">
                <a:schemeClr val="bg2">
                  <a:lumMod val="5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smtClean="0">
                <a:solidFill>
                  <a:srgbClr val="002060"/>
                </a:solidFill>
              </a:rPr>
              <a:t>ответственность </a:t>
            </a:r>
            <a:r>
              <a:rPr lang="ru-RU" sz="2000" b="1" dirty="0" smtClean="0">
                <a:solidFill>
                  <a:srgbClr val="002060"/>
                </a:solidFill>
              </a:rPr>
              <a:t>и дом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24" name="Стрелка влево 23"/>
          <p:cNvSpPr/>
          <p:nvPr/>
        </p:nvSpPr>
        <p:spPr>
          <a:xfrm>
            <a:off x="4929190" y="3857628"/>
            <a:ext cx="1785950" cy="642942"/>
          </a:xfrm>
          <a:prstGeom prst="leftArrow">
            <a:avLst/>
          </a:prstGeom>
          <a:gradFill>
            <a:gsLst>
              <a:gs pos="0">
                <a:schemeClr val="bg2">
                  <a:lumMod val="25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уважение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25" name="Стрелка влево 24"/>
          <p:cNvSpPr/>
          <p:nvPr/>
        </p:nvSpPr>
        <p:spPr>
          <a:xfrm>
            <a:off x="4500562" y="4357694"/>
            <a:ext cx="1785950" cy="642942"/>
          </a:xfrm>
          <a:prstGeom prst="leftArrow">
            <a:avLst/>
          </a:prstGeom>
          <a:gradFill>
            <a:gsLst>
              <a:gs pos="0">
                <a:srgbClr val="7030A0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чистота</a:t>
            </a:r>
          </a:p>
        </p:txBody>
      </p:sp>
    </p:spTree>
  </p:cSld>
  <p:clrMapOvr>
    <a:masterClrMapping/>
  </p:clrMapOvr>
  <p:transition spd="med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3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3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3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30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Ирина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67936" cy="684014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1071546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Фраза в зазеркалье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1357299"/>
            <a:ext cx="8072494" cy="171451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000" b="1" dirty="0" smtClean="0">
                <a:solidFill>
                  <a:schemeClr val="tx1"/>
                </a:solidFill>
              </a:rPr>
              <a:t>   ИЬМЕС  </a:t>
            </a:r>
            <a:r>
              <a:rPr lang="ru-RU" sz="4000" b="1" dirty="0" smtClean="0"/>
              <a:t>ИМАНЕЛЧ</a:t>
            </a:r>
            <a:r>
              <a:rPr lang="ru-RU" sz="4000" b="1" dirty="0" smtClean="0">
                <a:solidFill>
                  <a:schemeClr val="tx1"/>
                </a:solidFill>
              </a:rPr>
              <a:t>  </a:t>
            </a:r>
            <a:r>
              <a:rPr lang="ru-RU" sz="4000" b="1" dirty="0" smtClean="0">
                <a:solidFill>
                  <a:schemeClr val="bg2">
                    <a:lumMod val="50000"/>
                  </a:schemeClr>
                </a:solidFill>
              </a:rPr>
              <a:t>ИМЫРАТС</a:t>
            </a:r>
            <a:r>
              <a:rPr lang="ru-RU" sz="4000" b="1" dirty="0" smtClean="0">
                <a:solidFill>
                  <a:schemeClr val="tx1"/>
                </a:solidFill>
              </a:rPr>
              <a:t>  </a:t>
            </a:r>
          </a:p>
          <a:p>
            <a:pPr>
              <a:buNone/>
            </a:pPr>
            <a:r>
              <a:rPr lang="ru-RU" sz="4000" b="1" dirty="0" smtClean="0">
                <a:solidFill>
                  <a:schemeClr val="tx1"/>
                </a:solidFill>
              </a:rPr>
              <a:t>   </a:t>
            </a:r>
            <a:r>
              <a:rPr lang="ru-RU" sz="4000" b="1" dirty="0" smtClean="0">
                <a:solidFill>
                  <a:schemeClr val="bg2">
                    <a:lumMod val="25000"/>
                  </a:schemeClr>
                </a:solidFill>
              </a:rPr>
              <a:t>И </a:t>
            </a:r>
            <a:r>
              <a:rPr lang="ru-RU" sz="4000" b="1" dirty="0" smtClean="0">
                <a:solidFill>
                  <a:srgbClr val="7030A0"/>
                </a:solidFill>
              </a:rPr>
              <a:t>ИМЫНЬЛОБ</a:t>
            </a:r>
            <a:r>
              <a:rPr lang="ru-RU" sz="4000" b="1" dirty="0" smtClean="0">
                <a:solidFill>
                  <a:schemeClr val="tx1"/>
                </a:solidFill>
              </a:rPr>
              <a:t>  </a:t>
            </a:r>
            <a:r>
              <a:rPr lang="ru-RU" sz="4000" b="1" dirty="0" smtClean="0">
                <a:solidFill>
                  <a:schemeClr val="accent2"/>
                </a:solidFill>
              </a:rPr>
              <a:t>АЗ</a:t>
            </a:r>
            <a:r>
              <a:rPr lang="ru-RU" sz="4000" b="1" dirty="0" smtClean="0">
                <a:solidFill>
                  <a:schemeClr val="tx1"/>
                </a:solidFill>
              </a:rPr>
              <a:t>  </a:t>
            </a:r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</a:rPr>
              <a:t>ДОХУ</a:t>
            </a:r>
            <a:endParaRPr lang="ru-RU" sz="4000" dirty="0"/>
          </a:p>
        </p:txBody>
      </p:sp>
      <p:sp>
        <p:nvSpPr>
          <p:cNvPr id="4" name="TextBox 3"/>
          <p:cNvSpPr txBox="1"/>
          <p:nvPr/>
        </p:nvSpPr>
        <p:spPr>
          <a:xfrm>
            <a:off x="1285852" y="3571876"/>
            <a:ext cx="7429552" cy="1446550"/>
          </a:xfrm>
          <a:prstGeom prst="rect">
            <a:avLst/>
          </a:prstGeom>
          <a:solidFill>
            <a:srgbClr val="FFFF99"/>
          </a:solidFill>
        </p:spPr>
        <p:txBody>
          <a:bodyPr wrap="square" rtlCol="0">
            <a:spAutoFit/>
          </a:bodyPr>
          <a:lstStyle/>
          <a:p>
            <a:r>
              <a:rPr lang="ru-RU" sz="4400" b="1" i="1" dirty="0">
                <a:solidFill>
                  <a:srgbClr val="7030A0"/>
                </a:solidFill>
              </a:rPr>
              <a:t>уход за больными и старыми членами семьи</a:t>
            </a:r>
            <a:endParaRPr lang="ru-RU" sz="4400" b="1" dirty="0">
              <a:solidFill>
                <a:srgbClr val="7030A0"/>
              </a:solidFill>
            </a:endParaRPr>
          </a:p>
        </p:txBody>
      </p:sp>
      <p:pic>
        <p:nvPicPr>
          <p:cNvPr id="11265" name="Picture 1" descr="D:\Иришка\работа\конкурс классных часов\картинки\бабушки и дедушки\f2fcf467e57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1000108"/>
            <a:ext cx="8215370" cy="5498584"/>
          </a:xfrm>
          <a:prstGeom prst="rect">
            <a:avLst/>
          </a:prstGeom>
          <a:noFill/>
        </p:spPr>
      </p:pic>
      <p:pic>
        <p:nvPicPr>
          <p:cNvPr id="11266" name="Picture 2" descr="D:\Иришка\работа\конкурс классных часов\картинки\бабушки и дедушки\x_9a86099c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1000108"/>
            <a:ext cx="8215370" cy="5500726"/>
          </a:xfrm>
          <a:prstGeom prst="rect">
            <a:avLst/>
          </a:prstGeom>
          <a:noFill/>
        </p:spPr>
      </p:pic>
      <p:pic>
        <p:nvPicPr>
          <p:cNvPr id="11267" name="Picture 3" descr="D:\Иришка\работа\конкурс классных часов\картинки\бабушки и дедушки\x_eb1961a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34" y="928670"/>
            <a:ext cx="8215370" cy="557216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11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3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000"/>
                            </p:stCondLst>
                            <p:childTnLst>
                              <p:par>
                                <p:cTn id="2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3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Ирина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67936" cy="684014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85728"/>
            <a:ext cx="8686800" cy="100967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«Сказка о человеке и стрекозе».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43" name="Picture 3" descr="D:\Иришка\работа\конкурс классных часов\картинки\стрекоза и человек\otcu2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928670"/>
            <a:ext cx="4276716" cy="2863349"/>
          </a:xfrm>
          <a:prstGeom prst="rect">
            <a:avLst/>
          </a:prstGeom>
          <a:noFill/>
        </p:spPr>
      </p:pic>
      <p:pic>
        <p:nvPicPr>
          <p:cNvPr id="10242" name="Picture 2" descr="D:\Иришка\работа\конкурс классных часов\картинки\стрекоза и человек\Dragonfly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20000" y="642918"/>
            <a:ext cx="1524000" cy="990600"/>
          </a:xfrm>
          <a:prstGeom prst="rect">
            <a:avLst/>
          </a:prstGeom>
          <a:noFill/>
        </p:spPr>
      </p:pic>
      <p:pic>
        <p:nvPicPr>
          <p:cNvPr id="10244" name="Picture 4" descr="D:\Иришка\работа\конкурс классных часов\картинки\стрекоза и человек\47134822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9124" y="3888959"/>
            <a:ext cx="4286280" cy="2526762"/>
          </a:xfrm>
          <a:prstGeom prst="rect">
            <a:avLst/>
          </a:prstGeom>
          <a:noFill/>
        </p:spPr>
      </p:pic>
      <p:pic>
        <p:nvPicPr>
          <p:cNvPr id="10245" name="Picture 5" descr="D:\Иришка\работа\конкурс классных часов\картинки\стрекоза и человек\100246_38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0033" y="1000108"/>
            <a:ext cx="3887216" cy="5186365"/>
          </a:xfrm>
          <a:prstGeom prst="rect">
            <a:avLst/>
          </a:prstGeom>
          <a:noFill/>
        </p:spPr>
      </p:pic>
      <p:pic>
        <p:nvPicPr>
          <p:cNvPr id="10247" name="Picture 7" descr="D:\Иришка\работа\конкурс классных часов\картинки\стрекоза и человек\Dragonfly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785794"/>
            <a:ext cx="1524000" cy="990600"/>
          </a:xfrm>
          <a:prstGeom prst="rect">
            <a:avLst/>
          </a:prstGeom>
          <a:noFill/>
          <a:scene3d>
            <a:camera prst="orthographicFront">
              <a:rot lat="0" lon="10800000" rev="0"/>
            </a:camera>
            <a:lightRig rig="threePt" dir="t"/>
          </a:scene3d>
        </p:spPr>
      </p:pic>
    </p:spTree>
  </p:cSld>
  <p:clrMapOvr>
    <a:masterClrMapping/>
  </p:clrMapOvr>
  <p:transition spd="med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Ирина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67936" cy="684014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1142984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Цель: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57620" y="928671"/>
            <a:ext cx="4857784" cy="278608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сформировать понятие о семье и ценности семейных отношений.</a:t>
            </a:r>
            <a:endParaRPr lang="ru-RU" sz="4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D:\Иришка\работа\мои разработки\конкурсы\конкурс классных часов\картинки\семья животных\x_80c2fbf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1071546"/>
            <a:ext cx="3381444" cy="3733806"/>
          </a:xfrm>
          <a:prstGeom prst="rect">
            <a:avLst/>
          </a:prstGeom>
          <a:noFill/>
        </p:spPr>
      </p:pic>
      <p:pic>
        <p:nvPicPr>
          <p:cNvPr id="8195" name="Picture 3" descr="D:\Иришка\работа\мои разработки\конкурсы\конкурс классных часов\картинки\семья животных\x_082143bd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43372" y="3643314"/>
            <a:ext cx="4357718" cy="290514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Ирина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67936" cy="684014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1785926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 </a:t>
            </a:r>
            <a:r>
              <a:rPr lang="ru-RU" sz="4000" b="1" dirty="0" smtClean="0">
                <a:solidFill>
                  <a:srgbClr val="C00000"/>
                </a:solidFill>
              </a:rPr>
              <a:t>Международный день семьи – 15 мая</a:t>
            </a:r>
            <a:endParaRPr lang="ru-RU" sz="4000" b="1" dirty="0">
              <a:solidFill>
                <a:srgbClr val="C00000"/>
              </a:solidFill>
            </a:endParaRPr>
          </a:p>
        </p:txBody>
      </p:sp>
      <p:pic>
        <p:nvPicPr>
          <p:cNvPr id="7170" name="Picture 2" descr="D:\Иришка\работа\мои разработки\конкурсы\конкурс классных часов\картинки\день семьи\0_560a4_2cf26994_XL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1534585"/>
            <a:ext cx="7500990" cy="493514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Ирина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859"/>
            <a:ext cx="9144000" cy="682228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14290"/>
            <a:ext cx="8686800" cy="1571636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8 июля – День семьи в России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1554162"/>
            <a:ext cx="8001056" cy="4525963"/>
          </a:xfrm>
        </p:spPr>
        <p:txBody>
          <a:bodyPr/>
          <a:lstStyle/>
          <a:p>
            <a:pPr algn="just">
              <a:buNone/>
            </a:pPr>
            <a:r>
              <a:rPr lang="ru-RU" dirty="0" smtClean="0"/>
              <a:t>  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День семьи, который отмечается </a:t>
            </a:r>
            <a:r>
              <a:rPr lang="ru-RU" b="1" u="sng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8 июля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Он посвящен памяти святых </a:t>
            </a:r>
            <a:r>
              <a:rPr lang="ru-RU" b="1" u="sng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Петра и </a:t>
            </a:r>
            <a:r>
              <a:rPr lang="ru-RU" b="1" u="sng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Февронии</a:t>
            </a:r>
            <a:r>
              <a:rPr lang="ru-RU" b="1" u="sng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Муромских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В православной традиции они считаются покровителями супружеской </a:t>
            </a:r>
            <a:r>
              <a:rPr lang="ru-RU" b="1" u="sng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верности, любви и семейного счастья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endParaRPr lang="ru-RU" dirty="0"/>
          </a:p>
        </p:txBody>
      </p:sp>
      <p:pic>
        <p:nvPicPr>
          <p:cNvPr id="8194" name="Picture 2" descr="D:\Иришка\работа\конкурс классных часов\картинки\анимашки\423172447.gif"/>
          <p:cNvPicPr>
            <a:picLocks noChangeAspect="1" noChangeArrowheads="1" noCrop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000760" y="4071942"/>
            <a:ext cx="2647950" cy="2647950"/>
          </a:xfrm>
          <a:prstGeom prst="rect">
            <a:avLst/>
          </a:prstGeom>
          <a:noFill/>
        </p:spPr>
      </p:pic>
      <p:pic>
        <p:nvPicPr>
          <p:cNvPr id="8196" name="Picture 4" descr="D:\Иришка\работа\конкурс классных часов\картинки\день семьи\petr_i_fevroni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0562" y="1357298"/>
            <a:ext cx="4180706" cy="5143536"/>
          </a:xfrm>
          <a:prstGeom prst="rect">
            <a:avLst/>
          </a:prstGeom>
          <a:noFill/>
        </p:spPr>
      </p:pic>
      <p:pic>
        <p:nvPicPr>
          <p:cNvPr id="8197" name="Picture 5" descr="D:\Иришка\работа\конкурс классных часов\картинки\день семьи\61208865_1278398822_C4E5EDFC20EFE5F2F0E020E820D4E5E2F0EEEDE8E82009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4348" y="1357298"/>
            <a:ext cx="3786214" cy="514353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Ирина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67936" cy="684014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42852"/>
            <a:ext cx="8686800" cy="857256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Загадки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2910" y="1071546"/>
            <a:ext cx="678661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дружной, большой и счастливой семье – </a:t>
            </a:r>
            <a:br>
              <a:rPr lang="ru-RU" sz="32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 братьев семерых есть по сестре.</a:t>
            </a:r>
            <a:br>
              <a:rPr lang="ru-RU" sz="32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Подберите к замочку отмычку – </a:t>
            </a:r>
            <a:br>
              <a:rPr lang="ru-RU" sz="32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Сколько в этой семейке сестричек? </a:t>
            </a:r>
            <a:endParaRPr lang="ru-RU" sz="3200" b="1" i="1" u="sng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86380" y="4143380"/>
            <a:ext cx="29289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(одна)</a:t>
            </a:r>
            <a:endParaRPr lang="ru-RU" sz="3600" dirty="0"/>
          </a:p>
        </p:txBody>
      </p:sp>
      <p:sp>
        <p:nvSpPr>
          <p:cNvPr id="7" name="TextBox 6"/>
          <p:cNvSpPr txBox="1"/>
          <p:nvPr/>
        </p:nvSpPr>
        <p:spPr>
          <a:xfrm>
            <a:off x="571472" y="1071546"/>
            <a:ext cx="678661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Два отца и два сына </a:t>
            </a:r>
            <a:br>
              <a:rPr lang="ru-RU" sz="36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Купили три апельсина.</a:t>
            </a:r>
            <a:br>
              <a:rPr lang="ru-RU" sz="36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Каждому один достался,</a:t>
            </a:r>
            <a:br>
              <a:rPr lang="ru-RU" sz="36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Никто без фрукта не остался.</a:t>
            </a:r>
            <a:br>
              <a:rPr lang="ru-RU" sz="36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 могло такое быть?</a:t>
            </a:r>
            <a:br>
              <a:rPr lang="ru-RU" sz="36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 смогли так поделить?</a:t>
            </a:r>
            <a:endParaRPr lang="ru-RU" sz="36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14612" y="4357694"/>
            <a:ext cx="614366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u="sng" dirty="0" smtClean="0">
                <a:solidFill>
                  <a:srgbClr val="7030A0"/>
                </a:solidFill>
              </a:rPr>
              <a:t>(апельсины покупали дед, отец и сын)</a:t>
            </a:r>
            <a:br>
              <a:rPr lang="ru-RU" sz="2800" b="1" i="1" u="sng" dirty="0" smtClean="0">
                <a:solidFill>
                  <a:srgbClr val="7030A0"/>
                </a:solidFill>
              </a:rPr>
            </a:br>
            <a:endParaRPr lang="ru-RU" sz="2800" b="1" i="1" u="sng" dirty="0">
              <a:solidFill>
                <a:srgbClr val="7030A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42910" y="1071546"/>
            <a:ext cx="807249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Отец и сын попали в аварию, машины «Скорой помощи» отвезли их в разные больницы. Мальчику нужно было делать срочную операцию, но, увидев, его, хирург сказал: «Я не смогу его прооперировать, ведь это мой сын!» Могло ли такое быть? </a:t>
            </a:r>
            <a:endParaRPr lang="ru-RU" sz="3600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143372" y="4857760"/>
            <a:ext cx="450059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u="sng" dirty="0" smtClean="0">
                <a:solidFill>
                  <a:srgbClr val="7030A0"/>
                </a:solidFill>
              </a:rPr>
              <a:t>(да, если хирург – мама мальчика)</a:t>
            </a:r>
            <a:endParaRPr lang="ru-RU" sz="2800" b="1" u="sng" dirty="0">
              <a:solidFill>
                <a:srgbClr val="7030A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71472" y="1071546"/>
            <a:ext cx="814393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Отца Мэри можно счастливым назвать – </a:t>
            </a:r>
            <a:b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Ведь у него дочерей целых пять!</a:t>
            </a:r>
            <a:b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Правда, теперь проблема одна – </a:t>
            </a:r>
            <a:b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Он забывает их имена!</a:t>
            </a:r>
            <a:b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Чичи</a:t>
            </a:r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Чече</a:t>
            </a:r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Чача и </a:t>
            </a:r>
            <a:r>
              <a:rPr lang="ru-RU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Чучу</a:t>
            </a:r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b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 младшую как называют сестру? </a:t>
            </a:r>
            <a:endParaRPr lang="ru-RU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429388" y="4500570"/>
            <a:ext cx="1428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u="sng" dirty="0" smtClean="0">
                <a:solidFill>
                  <a:srgbClr val="7030A0"/>
                </a:solidFill>
              </a:rPr>
              <a:t>(Мэри)</a:t>
            </a:r>
            <a:endParaRPr lang="ru-RU" sz="2800" b="1" u="sng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Ирина\Desktop\Рисунок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9167936" cy="684014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14290"/>
            <a:ext cx="8686800" cy="928694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Наш класс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11" name="Picture 8" descr="D:\Иришка\фотки\русь-кино с 7а 8.09.12\DSC08337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428596" y="1000108"/>
            <a:ext cx="8286808" cy="5500726"/>
          </a:xfrm>
          <a:prstGeom prst="rect">
            <a:avLst/>
          </a:prstGeom>
          <a:noFill/>
        </p:spPr>
      </p:pic>
      <p:pic>
        <p:nvPicPr>
          <p:cNvPr id="12" name="Picture 6" descr="D:\Иришка\фотки\русь-кино с 7а 8.09.12\DSC08356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428596" y="1000108"/>
            <a:ext cx="8286808" cy="5500725"/>
          </a:xfrm>
          <a:prstGeom prst="rect">
            <a:avLst/>
          </a:prstGeom>
          <a:noFill/>
        </p:spPr>
      </p:pic>
      <p:pic>
        <p:nvPicPr>
          <p:cNvPr id="10" name="Picture 10" descr="D:\Иришка\фотки\день поселка 2012\DSC08370.JP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428596" y="1000108"/>
            <a:ext cx="8286808" cy="5500726"/>
          </a:xfrm>
          <a:prstGeom prst="rect">
            <a:avLst/>
          </a:prstGeom>
          <a:noFill/>
        </p:spPr>
      </p:pic>
      <p:pic>
        <p:nvPicPr>
          <p:cNvPr id="9" name="Picture 11" descr="D:\Иришка\фотки\6а биологическое ассорти\DSC04444.JPG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428596" y="1000108"/>
            <a:ext cx="8286808" cy="5500726"/>
          </a:xfrm>
          <a:prstGeom prst="rect">
            <a:avLst/>
          </a:prstGeom>
          <a:noFill/>
        </p:spPr>
      </p:pic>
      <p:pic>
        <p:nvPicPr>
          <p:cNvPr id="8" name="Picture 12" descr="D:\Иришка\фотки\кристалл времени\DSC04116.JPG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428596" y="1000108"/>
            <a:ext cx="8286808" cy="5500726"/>
          </a:xfrm>
          <a:prstGeom prst="rect">
            <a:avLst/>
          </a:prstGeom>
          <a:noFill/>
        </p:spPr>
      </p:pic>
      <p:pic>
        <p:nvPicPr>
          <p:cNvPr id="7" name="Picture 13" descr="D:\Иришка\фотки\новогодний огонек 28.12.11\DSC03565.JPG"/>
          <p:cNvPicPr>
            <a:picLocks noChangeAspect="1" noChangeArrowheads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428596" y="1000108"/>
            <a:ext cx="8286808" cy="5500726"/>
          </a:xfrm>
          <a:prstGeom prst="rect">
            <a:avLst/>
          </a:prstGeom>
          <a:noFill/>
        </p:spPr>
      </p:pic>
      <p:pic>
        <p:nvPicPr>
          <p:cNvPr id="6" name="Picture 14" descr="D:\Иришка\фотки\Пингвин с 6 А 17.11.2011\DSC03372.JPG"/>
          <p:cNvPicPr>
            <a:picLocks noChangeAspect="1" noChangeArrowheads="1"/>
          </p:cNvPicPr>
          <p:nvPr/>
        </p:nvPicPr>
        <p:blipFill>
          <a:blip r:embed="rId10" cstate="screen"/>
          <a:srcRect/>
          <a:stretch>
            <a:fillRect/>
          </a:stretch>
        </p:blipFill>
        <p:spPr bwMode="auto">
          <a:xfrm>
            <a:off x="428596" y="1000108"/>
            <a:ext cx="8286808" cy="5518586"/>
          </a:xfrm>
          <a:prstGeom prst="rect">
            <a:avLst/>
          </a:prstGeom>
          <a:noFill/>
        </p:spPr>
      </p:pic>
      <p:pic>
        <p:nvPicPr>
          <p:cNvPr id="5" name="Picture 15" descr="D:\Иришка\фотки\Мисс Осень 28.10.2011\DSC03162.JPG"/>
          <p:cNvPicPr>
            <a:picLocks noChangeAspect="1" noChangeArrowheads="1"/>
          </p:cNvPicPr>
          <p:nvPr/>
        </p:nvPicPr>
        <p:blipFill>
          <a:blip r:embed="rId11" cstate="screen"/>
          <a:srcRect/>
          <a:stretch>
            <a:fillRect/>
          </a:stretch>
        </p:blipFill>
        <p:spPr bwMode="auto">
          <a:xfrm>
            <a:off x="428596" y="1000108"/>
            <a:ext cx="8286808" cy="5500702"/>
          </a:xfrm>
          <a:prstGeom prst="rect">
            <a:avLst/>
          </a:prstGeom>
          <a:noFill/>
        </p:spPr>
      </p:pic>
      <p:pic>
        <p:nvPicPr>
          <p:cNvPr id="4" name="Picture 16" descr="D:\Иришка\фотки\Субботник с 5А 28.04.2011\DSC01219.JPG"/>
          <p:cNvPicPr>
            <a:picLocks noChangeAspect="1" noChangeArrowheads="1"/>
          </p:cNvPicPr>
          <p:nvPr/>
        </p:nvPicPr>
        <p:blipFill>
          <a:blip r:embed="rId12" cstate="screen"/>
          <a:srcRect/>
          <a:stretch>
            <a:fillRect/>
          </a:stretch>
        </p:blipFill>
        <p:spPr bwMode="auto">
          <a:xfrm>
            <a:off x="428596" y="1000108"/>
            <a:ext cx="8286808" cy="550072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ll dir="ld"/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0"/>
                            </p:stCondLst>
                            <p:childTnLst>
                              <p:par>
                                <p:cTn id="4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4000"/>
                            </p:stCondLst>
                            <p:childTnLst>
                              <p:par>
                                <p:cTn id="4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6000"/>
                            </p:stCondLst>
                            <p:childTnLst>
                              <p:par>
                                <p:cTn id="5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Иришка\работа\мои разработки\конкурсы\конкурс классных часов\Рисунок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14282" y="4500570"/>
            <a:ext cx="414340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Благодарю за внимание!</a:t>
            </a:r>
            <a:endParaRPr lang="ru-RU" sz="4000" dirty="0"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6" name="Picture 6" descr="D:\Иришка\работа\конкурс классных часов\картинки\анимашки\s2888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57356" y="5857892"/>
            <a:ext cx="914400" cy="61912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plit orient="vert" dir="in"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Ирина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67936" cy="684014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25715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2928934"/>
            <a:ext cx="5286412" cy="278608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Улыбнемся солнышку,</a:t>
            </a:r>
          </a:p>
          <a:p>
            <a:pPr>
              <a:buNone/>
            </a:pP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Дадим друг другу руку – </a:t>
            </a:r>
          </a:p>
          <a:p>
            <a:pPr>
              <a:buNone/>
            </a:pP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Поднимем настроение </a:t>
            </a:r>
          </a:p>
          <a:p>
            <a:pPr>
              <a:buNone/>
            </a:pP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Себе и другу.</a:t>
            </a:r>
          </a:p>
          <a:p>
            <a:endParaRPr lang="ru-RU" dirty="0"/>
          </a:p>
        </p:txBody>
      </p:sp>
      <p:pic>
        <p:nvPicPr>
          <p:cNvPr id="1026" name="Picture 2" descr="C:\Users\1\Desktop\конкурс классных часов\картинки\солнышко\1243223691de652a7c953c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143504" y="3286124"/>
            <a:ext cx="3262314" cy="3262314"/>
          </a:xfrm>
          <a:prstGeom prst="rect">
            <a:avLst/>
          </a:prstGeom>
          <a:noFill/>
        </p:spPr>
      </p:pic>
      <p:pic>
        <p:nvPicPr>
          <p:cNvPr id="1027" name="Picture 3" descr="C:\Users\1\Desktop\конкурс классных часов\картинки\солнышко\s3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2066" y="214290"/>
            <a:ext cx="3714776" cy="3714776"/>
          </a:xfrm>
          <a:prstGeom prst="rect">
            <a:avLst/>
          </a:prstGeom>
          <a:noFill/>
        </p:spPr>
      </p:pic>
      <p:pic>
        <p:nvPicPr>
          <p:cNvPr id="1028" name="Picture 4" descr="C:\Users\1\Desktop\конкурс классных часов\картинки\солнышко\gruppa1solnyishko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472" y="0"/>
            <a:ext cx="3143272" cy="3301468"/>
          </a:xfrm>
          <a:prstGeom prst="rect">
            <a:avLst/>
          </a:prstGeom>
          <a:noFill/>
        </p:spPr>
      </p:pic>
      <p:pic>
        <p:nvPicPr>
          <p:cNvPr id="1032" name="Picture 8" descr="D:\Иришка\работа\конкурс классных часов\картинки\солнышко\b49afd37bbd99a51465f36b38052cdc7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00496" y="1928802"/>
            <a:ext cx="958855" cy="958855"/>
          </a:xfrm>
          <a:prstGeom prst="rect">
            <a:avLst/>
          </a:prstGeom>
          <a:noFill/>
        </p:spPr>
      </p:pic>
      <p:pic>
        <p:nvPicPr>
          <p:cNvPr id="12" name="Picture 8" descr="D:\Иришка\работа\конкурс классных часов\картинки\солнышко\b49afd37bbd99a51465f36b38052cdc7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14744" y="5072074"/>
            <a:ext cx="958855" cy="958855"/>
          </a:xfrm>
          <a:prstGeom prst="rect">
            <a:avLst/>
          </a:prstGeom>
          <a:noFill/>
        </p:spPr>
      </p:pic>
      <p:pic>
        <p:nvPicPr>
          <p:cNvPr id="13" name="Picture 8" descr="D:\Иришка\работа\конкурс классных часов\картинки\солнышко\b49afd37bbd99a51465f36b38052cdc7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715272" y="2571744"/>
            <a:ext cx="958855" cy="95885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autoRev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autoRev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autoRev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700"/>
                            </p:stCondLst>
                            <p:childTnLst>
                              <p:par>
                                <p:cTn id="10" presetID="20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11" dur="500" autoRev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" dur="500" autoRev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3" dur="500" autoRev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500"/>
                            </p:stCondLst>
                            <p:childTnLst>
                              <p:par>
                                <p:cTn id="15" presetID="20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16" dur="500" autoRev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7" dur="500" autoRev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8" dur="500" autoRev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8200"/>
                            </p:stCondLst>
                            <p:childTnLst>
                              <p:par>
                                <p:cTn id="20" presetID="20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21" dur="500" autoRev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2" dur="500" autoRev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3" dur="500" autoRev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Ирина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859"/>
            <a:ext cx="9144000" cy="682228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85728"/>
            <a:ext cx="8686800" cy="1009672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Выберите положительные качества счастливого человека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1571612"/>
          <a:ext cx="8143932" cy="22145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14644"/>
                <a:gridCol w="2714644"/>
                <a:gridCol w="2714644"/>
              </a:tblGrid>
              <a:tr h="553645">
                <a:tc>
                  <a:txBody>
                    <a:bodyPr/>
                    <a:lstStyle/>
                    <a:p>
                      <a:pPr algn="ctr"/>
                      <a:r>
                        <a:rPr kumimoji="0" lang="ru-RU" sz="2400" b="1" kern="12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1. сочувствие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2. вежливость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3. жадность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553645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4.хозяйственность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5. оптимизм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6. лицемерие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553645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7. лживость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8. нежность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9. лень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553645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10. хвастовство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11.зазнайство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12. грубость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786050" y="3929066"/>
            <a:ext cx="285752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1. Сочувствие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2. Вежливость</a:t>
            </a: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. Хозяйственность</a:t>
            </a: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. Оптимизм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8. Нежность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72132" y="4500570"/>
            <a:ext cx="32147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С  Е  Я  М  Ь</a:t>
            </a:r>
            <a:endParaRPr lang="ru-RU" sz="40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14546" y="2071678"/>
            <a:ext cx="5072098" cy="1200329"/>
          </a:xfrm>
          <a:prstGeom prst="rect">
            <a:avLst/>
          </a:prstGeom>
          <a:gradFill>
            <a:gsLst>
              <a:gs pos="0">
                <a:srgbClr val="7030A0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С Е М Ь Я</a:t>
            </a:r>
            <a:endParaRPr lang="ru-RU" sz="72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pic>
        <p:nvPicPr>
          <p:cNvPr id="26626" name="Picture 2" descr="D:\Иришка\работа\конкурс классных часов\картинки\анимашки\babochka57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4500570"/>
            <a:ext cx="2500330" cy="1877219"/>
          </a:xfrm>
          <a:prstGeom prst="rect">
            <a:avLst/>
          </a:prstGeom>
          <a:noFill/>
        </p:spPr>
      </p:pic>
      <p:pic>
        <p:nvPicPr>
          <p:cNvPr id="26628" name="Picture 4" descr="D:\Иришка\работа\конкурс классных часов\картинки\анимашки\44584253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72462" y="5857892"/>
            <a:ext cx="714380" cy="714380"/>
          </a:xfrm>
          <a:prstGeom prst="rect">
            <a:avLst/>
          </a:prstGeom>
          <a:noFill/>
        </p:spPr>
      </p:pic>
      <p:pic>
        <p:nvPicPr>
          <p:cNvPr id="9" name="Picture 4" descr="D:\Иришка\работа\конкурс классных часов\картинки\анимашки\44584253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29520" y="5857892"/>
            <a:ext cx="714380" cy="714380"/>
          </a:xfrm>
          <a:prstGeom prst="rect">
            <a:avLst/>
          </a:prstGeom>
          <a:noFill/>
        </p:spPr>
      </p:pic>
      <p:pic>
        <p:nvPicPr>
          <p:cNvPr id="10" name="Picture 4" descr="D:\Иришка\работа\конкурс классных часов\картинки\анимашки\44584253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86578" y="5857892"/>
            <a:ext cx="714380" cy="714380"/>
          </a:xfrm>
          <a:prstGeom prst="rect">
            <a:avLst/>
          </a:prstGeom>
          <a:noFill/>
        </p:spPr>
      </p:pic>
      <p:pic>
        <p:nvPicPr>
          <p:cNvPr id="11" name="Picture 4" descr="D:\Иришка\работа\конкурс классных часов\картинки\анимашки\44584253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43636" y="5857892"/>
            <a:ext cx="714380" cy="714380"/>
          </a:xfrm>
          <a:prstGeom prst="rect">
            <a:avLst/>
          </a:prstGeom>
          <a:noFill/>
        </p:spPr>
      </p:pic>
      <p:pic>
        <p:nvPicPr>
          <p:cNvPr id="12" name="Picture 4" descr="D:\Иришка\работа\конкурс классных часов\картинки\анимашки\44584253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29256" y="5857892"/>
            <a:ext cx="714380" cy="714380"/>
          </a:xfrm>
          <a:prstGeom prst="rect">
            <a:avLst/>
          </a:prstGeom>
          <a:noFill/>
        </p:spPr>
      </p:pic>
      <p:pic>
        <p:nvPicPr>
          <p:cNvPr id="13" name="Picture 4" descr="D:\Иришка\работа\конкурс классных часов\картинки\анимашки\44584253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4876" y="5857892"/>
            <a:ext cx="714380" cy="714380"/>
          </a:xfrm>
          <a:prstGeom prst="rect">
            <a:avLst/>
          </a:prstGeom>
          <a:noFill/>
        </p:spPr>
      </p:pic>
      <p:pic>
        <p:nvPicPr>
          <p:cNvPr id="14" name="Picture 4" descr="D:\Иришка\работа\конкурс классных часов\картинки\анимашки\44584253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00496" y="5857892"/>
            <a:ext cx="714380" cy="714380"/>
          </a:xfrm>
          <a:prstGeom prst="rect">
            <a:avLst/>
          </a:prstGeom>
          <a:noFill/>
        </p:spPr>
      </p:pic>
      <p:pic>
        <p:nvPicPr>
          <p:cNvPr id="15" name="Picture 4" descr="D:\Иришка\работа\конкурс классных часов\картинки\анимашки\44584253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86116" y="5857892"/>
            <a:ext cx="714380" cy="714380"/>
          </a:xfrm>
          <a:prstGeom prst="rect">
            <a:avLst/>
          </a:prstGeom>
          <a:noFill/>
        </p:spPr>
      </p:pic>
      <p:pic>
        <p:nvPicPr>
          <p:cNvPr id="16" name="Picture 4" descr="D:\Иришка\работа\конкурс классных часов\картинки\анимашки\44584253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71736" y="5857892"/>
            <a:ext cx="714380" cy="714380"/>
          </a:xfrm>
          <a:prstGeom prst="rect">
            <a:avLst/>
          </a:prstGeom>
          <a:noFill/>
        </p:spPr>
      </p:pic>
      <p:pic>
        <p:nvPicPr>
          <p:cNvPr id="17" name="Picture 4" descr="D:\Иришка\работа\конкурс классных часов\картинки\анимашки\44584253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01024" y="857232"/>
            <a:ext cx="714380" cy="714380"/>
          </a:xfrm>
          <a:prstGeom prst="rect">
            <a:avLst/>
          </a:prstGeom>
          <a:noFill/>
        </p:spPr>
      </p:pic>
      <p:pic>
        <p:nvPicPr>
          <p:cNvPr id="18" name="Picture 4" descr="D:\Иришка\работа\конкурс классных часов\картинки\анимашки\44584253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472" y="857232"/>
            <a:ext cx="714380" cy="714380"/>
          </a:xfrm>
          <a:prstGeom prst="rect">
            <a:avLst/>
          </a:prstGeom>
          <a:noFill/>
        </p:spPr>
      </p:pic>
      <p:pic>
        <p:nvPicPr>
          <p:cNvPr id="19" name="Picture 4" descr="D:\Иришка\работа\конкурс классных часов\картинки\анимашки\44584253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86644" y="857232"/>
            <a:ext cx="714380" cy="714380"/>
          </a:xfrm>
          <a:prstGeom prst="rect">
            <a:avLst/>
          </a:prstGeom>
          <a:noFill/>
        </p:spPr>
      </p:pic>
      <p:pic>
        <p:nvPicPr>
          <p:cNvPr id="20" name="Picture 4" descr="D:\Иришка\работа\конкурс классных часов\картинки\анимашки\44584253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57290" y="857232"/>
            <a:ext cx="714380" cy="71438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Ирина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67936" cy="684014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14290"/>
            <a:ext cx="8686800" cy="928694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Что такое семья?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25605" name="Picture 5" descr="D:\Иришка\работа\конкурс классных часов\картинки\288047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1000108"/>
            <a:ext cx="4643470" cy="3091026"/>
          </a:xfrm>
          <a:prstGeom prst="rect">
            <a:avLst/>
          </a:prstGeom>
          <a:noFill/>
        </p:spPr>
      </p:pic>
      <p:pic>
        <p:nvPicPr>
          <p:cNvPr id="25607" name="Picture 7" descr="D:\Иришка\работа\конкурс классных часов\картинки\be_careful_by_antontang-d2nq7yy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43372" y="3500438"/>
            <a:ext cx="4560099" cy="3040066"/>
          </a:xfrm>
          <a:prstGeom prst="rect">
            <a:avLst/>
          </a:prstGeom>
          <a:noFill/>
        </p:spPr>
      </p:pic>
      <p:pic>
        <p:nvPicPr>
          <p:cNvPr id="25609" name="Picture 9" descr="D:\Иришка\работа\конкурс классных часов\картинки\анимашки\f69feedd1433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15140" y="1357298"/>
            <a:ext cx="1357322" cy="1312078"/>
          </a:xfrm>
          <a:prstGeom prst="rect">
            <a:avLst/>
          </a:prstGeom>
          <a:noFill/>
        </p:spPr>
      </p:pic>
      <p:pic>
        <p:nvPicPr>
          <p:cNvPr id="25606" name="Picture 6" descr="D:\Иришка\работа\конкурс классных часов\картинки\life_of_danbo_0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8596" y="1000108"/>
            <a:ext cx="8243677" cy="5500726"/>
          </a:xfrm>
          <a:prstGeom prst="rect">
            <a:avLst/>
          </a:prstGeom>
          <a:noFill/>
        </p:spPr>
      </p:pic>
      <p:pic>
        <p:nvPicPr>
          <p:cNvPr id="25611" name="Picture 11" descr="D:\Иришка\работа\конкурс классных часов\картинки\86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8596" y="1000108"/>
            <a:ext cx="8286808" cy="5572164"/>
          </a:xfrm>
          <a:prstGeom prst="rect">
            <a:avLst/>
          </a:prstGeom>
          <a:noFill/>
        </p:spPr>
      </p:pic>
      <p:pic>
        <p:nvPicPr>
          <p:cNvPr id="25612" name="Picture 12" descr="D:\Иришка\работа\конкурс классных часов\картинки\16167.jpg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500034" y="1000108"/>
            <a:ext cx="8286808" cy="5572164"/>
          </a:xfrm>
          <a:prstGeom prst="rect">
            <a:avLst/>
          </a:prstGeom>
          <a:noFill/>
        </p:spPr>
      </p:pic>
      <p:pic>
        <p:nvPicPr>
          <p:cNvPr id="25613" name="Picture 13" descr="D:\Иришка\работа\конкурс классных часов\картинки\0a2c8a5a4bcf856a0fb5197aa2efc5f0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00034" y="1000108"/>
            <a:ext cx="4929222" cy="5572164"/>
          </a:xfrm>
          <a:prstGeom prst="rect">
            <a:avLst/>
          </a:prstGeom>
          <a:noFill/>
        </p:spPr>
      </p:pic>
      <p:pic>
        <p:nvPicPr>
          <p:cNvPr id="25614" name="Picture 14" descr="D:\Иришка\работа\конкурс классных часов\картинки\x_75219677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429256" y="1000108"/>
            <a:ext cx="3357586" cy="5572164"/>
          </a:xfrm>
          <a:prstGeom prst="rect">
            <a:avLst/>
          </a:prstGeom>
          <a:noFill/>
        </p:spPr>
      </p:pic>
      <p:pic>
        <p:nvPicPr>
          <p:cNvPr id="25616" name="Picture 16" descr="D:\Иришка\работа\конкурс классных часов\картинки\5_1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28596" y="1000108"/>
            <a:ext cx="3357586" cy="5572164"/>
          </a:xfrm>
          <a:prstGeom prst="rect">
            <a:avLst/>
          </a:prstGeom>
          <a:noFill/>
        </p:spPr>
      </p:pic>
      <p:sp>
        <p:nvSpPr>
          <p:cNvPr id="5" name="Вертикальный свиток 4"/>
          <p:cNvSpPr/>
          <p:nvPr/>
        </p:nvSpPr>
        <p:spPr>
          <a:xfrm>
            <a:off x="3643306" y="1000108"/>
            <a:ext cx="5215038" cy="5572164"/>
          </a:xfrm>
          <a:prstGeom prst="verticalScroll">
            <a:avLst/>
          </a:prstGeom>
          <a:blipFill>
            <a:blip r:embed="rId12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4357686" y="1928802"/>
            <a:ext cx="3714776" cy="4308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/>
              <a:t>«Семья – </a:t>
            </a:r>
            <a:endParaRPr lang="ru-RU" sz="3200" dirty="0" smtClean="0"/>
          </a:p>
          <a:p>
            <a:pPr algn="ctr"/>
            <a:r>
              <a:rPr lang="ru-RU" sz="3200" dirty="0" smtClean="0"/>
              <a:t>это </a:t>
            </a:r>
            <a:r>
              <a:rPr lang="ru-RU" sz="3200" dirty="0"/>
              <a:t>группа живущих вместе близких родственников</a:t>
            </a:r>
            <a:r>
              <a:rPr lang="ru-RU" sz="3200" dirty="0" smtClean="0"/>
              <a:t>»</a:t>
            </a:r>
            <a:r>
              <a:rPr lang="ru-RU" sz="3200" dirty="0"/>
              <a:t> </a:t>
            </a:r>
            <a:endParaRPr lang="ru-RU" sz="3200" dirty="0" smtClean="0"/>
          </a:p>
          <a:p>
            <a:endParaRPr lang="ru-RU" sz="2400" dirty="0" smtClean="0"/>
          </a:p>
          <a:p>
            <a:pPr algn="ctr"/>
            <a:r>
              <a:rPr lang="ru-RU" sz="2400" dirty="0" smtClean="0"/>
              <a:t>Толковый словарь </a:t>
            </a:r>
          </a:p>
          <a:p>
            <a:pPr algn="ctr"/>
            <a:r>
              <a:rPr lang="ru-RU" sz="2400" dirty="0" smtClean="0"/>
              <a:t>С.И</a:t>
            </a:r>
            <a:r>
              <a:rPr lang="ru-RU" sz="2400" dirty="0"/>
              <a:t>. Ожегова и Н.Ю. Шведовой </a:t>
            </a:r>
            <a:endParaRPr lang="ru-RU" sz="2400" dirty="0" smtClean="0"/>
          </a:p>
          <a:p>
            <a:endParaRPr lang="ru-RU" dirty="0"/>
          </a:p>
        </p:txBody>
      </p:sp>
    </p:spTree>
  </p:cSld>
  <p:clrMapOvr>
    <a:masterClrMapping/>
  </p:clrMapOvr>
  <p:transition spd="med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000"/>
                            </p:stCondLst>
                            <p:childTnLst>
                              <p:par>
                                <p:cTn id="20" presetID="18" presetClass="exit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21" dur="20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24" dur="20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27" dur="20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1000"/>
                            </p:stCondLst>
                            <p:childTnLst>
                              <p:par>
                                <p:cTn id="3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4000"/>
                            </p:stCondLst>
                            <p:childTnLst>
                              <p:par>
                                <p:cTn id="3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256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256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7000"/>
                            </p:stCondLst>
                            <p:childTnLst>
                              <p:par>
                                <p:cTn id="4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3000" fill="hold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0" fill="hold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30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0"/>
                            </p:stCondLst>
                            <p:childTnLst>
                              <p:par>
                                <p:cTn id="49" presetID="5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" dur="2000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2" dur="2000"/>
                                        <p:tgtEl>
                                          <p:spTgt spid="256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2000"/>
                                        <p:tgtEl>
                                          <p:spTgt spid="256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/>
                                        <p:tgtEl>
                                          <p:spTgt spid="256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" dur="2000"/>
                                        <p:tgtEl>
                                          <p:spTgt spid="256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2000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2" dur="2000"/>
                                        <p:tgtEl>
                                          <p:spTgt spid="256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5" dur="2000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0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7" dur="2000"/>
                                        <p:tgtEl>
                                          <p:spTgt spid="256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2000"/>
                            </p:stCondLst>
                            <p:childTnLst>
                              <p:par>
                                <p:cTn id="7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2000"/>
                                        <p:tgtEl>
                                          <p:spTgt spid="25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Ирина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67936" cy="684014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071546"/>
            <a:ext cx="3695696" cy="3357586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Когда появилось слово 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«Семья»?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</p:txBody>
      </p:sp>
      <p:pic>
        <p:nvPicPr>
          <p:cNvPr id="1026" name="Picture 2" descr="D:\Иришка\работа\мои разработки\конкурсы\конкурс классных часов\картинки\адам и ева\36882163_adamev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496" y="357166"/>
            <a:ext cx="4783568" cy="6215082"/>
          </a:xfrm>
          <a:prstGeom prst="rect">
            <a:avLst/>
          </a:prstGeom>
          <a:noFill/>
        </p:spPr>
      </p:pic>
      <p:pic>
        <p:nvPicPr>
          <p:cNvPr id="24578" name="Picture 2" descr="D:\Иришка\работа\конкурс классных часов\картинки\адам и ева\001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4214818"/>
            <a:ext cx="2524125" cy="2143125"/>
          </a:xfrm>
          <a:prstGeom prst="rect">
            <a:avLst/>
          </a:prstGeom>
          <a:noFill/>
        </p:spPr>
      </p:pic>
      <p:pic>
        <p:nvPicPr>
          <p:cNvPr id="24580" name="Picture 4" descr="D:\Иришка\работа\конкурс классных часов\картинки\адам и ева\488386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472" y="428604"/>
            <a:ext cx="571504" cy="76200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Ирина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67936" cy="684014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14290"/>
            <a:ext cx="8686800" cy="928694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Семь И Я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23553" name="Picture 1" descr="D:\Иришка\работа\конкурс классных часов\картинки\ромашки\ромашка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71736" y="1214422"/>
            <a:ext cx="5429288" cy="494388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572132" y="2285992"/>
            <a:ext cx="4286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Я</a:t>
            </a: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071934" y="2428868"/>
            <a:ext cx="10001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Мама</a:t>
            </a: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71868" y="3357562"/>
            <a:ext cx="10001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Папа</a:t>
            </a: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57620" y="4429132"/>
            <a:ext cx="12858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Бабушка</a:t>
            </a: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86446" y="3000372"/>
            <a:ext cx="14287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Дедушка</a:t>
            </a: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857884" y="3857628"/>
            <a:ext cx="12858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Бабушка</a:t>
            </a: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214942" y="4643446"/>
            <a:ext cx="13573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Дедушка</a:t>
            </a: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23555" name="Picture 3" descr="D:\Иришка\работа\конкурс классных часов\картинки\ромашки\dde078635d3b39ac0414ebceb594c9c5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86710" y="5286388"/>
            <a:ext cx="952500" cy="1285875"/>
          </a:xfrm>
          <a:prstGeom prst="rect">
            <a:avLst/>
          </a:prstGeom>
          <a:noFill/>
        </p:spPr>
      </p:pic>
      <p:pic>
        <p:nvPicPr>
          <p:cNvPr id="23557" name="Picture 5" descr="D:\Иришка\работа\конкурс классных часов\картинки\ромашки\dde078635d3b39ac0414ebceb594c9c5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29454" y="5286388"/>
            <a:ext cx="952500" cy="1285875"/>
          </a:xfrm>
          <a:prstGeom prst="rect">
            <a:avLst/>
          </a:prstGeom>
          <a:noFill/>
        </p:spPr>
      </p:pic>
      <p:pic>
        <p:nvPicPr>
          <p:cNvPr id="23561" name="Picture 9" descr="D:\Иришка\работа\конкурс классных часов\картинки\ромашки\dde078635d3b39ac0414ebceb594c9c5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7686" y="5286388"/>
            <a:ext cx="952500" cy="1285875"/>
          </a:xfrm>
          <a:prstGeom prst="rect">
            <a:avLst/>
          </a:prstGeom>
          <a:noFill/>
        </p:spPr>
      </p:pic>
      <p:pic>
        <p:nvPicPr>
          <p:cNvPr id="23563" name="Picture 11" descr="D:\Иришка\работа\конкурс классных часов\картинки\ромашки\dde078635d3b39ac0414ebceb594c9c5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14942" y="5286388"/>
            <a:ext cx="952500" cy="1285875"/>
          </a:xfrm>
          <a:prstGeom prst="rect">
            <a:avLst/>
          </a:prstGeom>
          <a:noFill/>
        </p:spPr>
      </p:pic>
      <p:pic>
        <p:nvPicPr>
          <p:cNvPr id="23565" name="Picture 13" descr="D:\Иришка\работа\конкурс классных часов\картинки\ромашки\dde078635d3b39ac0414ebceb594c9c5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72198" y="5286388"/>
            <a:ext cx="952500" cy="1285875"/>
          </a:xfrm>
          <a:prstGeom prst="rect">
            <a:avLst/>
          </a:prstGeom>
          <a:noFill/>
        </p:spPr>
      </p:pic>
      <p:pic>
        <p:nvPicPr>
          <p:cNvPr id="23567" name="Picture 15" descr="D:\Иришка\работа\конкурс классных часов\картинки\ромашки\dde078635d3b39ac0414ebceb594c9c5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71736" y="5286388"/>
            <a:ext cx="952500" cy="1285875"/>
          </a:xfrm>
          <a:prstGeom prst="rect">
            <a:avLst/>
          </a:prstGeom>
          <a:noFill/>
        </p:spPr>
      </p:pic>
      <p:pic>
        <p:nvPicPr>
          <p:cNvPr id="23569" name="Picture 17" descr="D:\Иришка\работа\конкурс классных часов\картинки\ромашки\dde078635d3b39ac0414ebceb594c9c5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00430" y="5286388"/>
            <a:ext cx="952500" cy="1285875"/>
          </a:xfrm>
          <a:prstGeom prst="rect">
            <a:avLst/>
          </a:prstGeom>
          <a:noFill/>
        </p:spPr>
      </p:pic>
      <p:pic>
        <p:nvPicPr>
          <p:cNvPr id="23571" name="Picture 19" descr="D:\Иришка\работа\конкурс классных часов\картинки\ромашки\dea3b52d79a2.gif"/>
          <p:cNvPicPr>
            <a:picLocks noChangeAspect="1" noChangeArrowheads="1" noCrop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785786" y="1500174"/>
            <a:ext cx="1569762" cy="1343019"/>
          </a:xfrm>
          <a:prstGeom prst="rect">
            <a:avLst/>
          </a:prstGeom>
          <a:noFill/>
        </p:spPr>
      </p:pic>
      <p:pic>
        <p:nvPicPr>
          <p:cNvPr id="23573" name="Picture 21" descr="D:\Иришка\работа\конкурс классных часов\картинки\ромашки\dea3b52d79a2.gif"/>
          <p:cNvPicPr>
            <a:picLocks noChangeAspect="1" noChangeArrowheads="1" noCrop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7215206" y="1357298"/>
            <a:ext cx="1428728" cy="1222356"/>
          </a:xfrm>
          <a:prstGeom prst="rect">
            <a:avLst/>
          </a:prstGeom>
          <a:noFill/>
          <a:scene3d>
            <a:camera prst="orthographicFront">
              <a:rot lat="0" lon="10799999" rev="0"/>
            </a:camera>
            <a:lightRig rig="threePt" dir="t"/>
          </a:scene3d>
        </p:spPr>
      </p:pic>
      <p:pic>
        <p:nvPicPr>
          <p:cNvPr id="22" name="Picture 21" descr="D:\Иришка\работа\конкурс классных часов\картинки\ромашки\dea3b52d79a2.gif"/>
          <p:cNvPicPr>
            <a:picLocks noChangeAspect="1" noChangeArrowheads="1" noCrop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7429520" y="3214686"/>
            <a:ext cx="1428728" cy="1222356"/>
          </a:xfrm>
          <a:prstGeom prst="rect">
            <a:avLst/>
          </a:prstGeom>
          <a:noFill/>
          <a:scene3d>
            <a:camera prst="orthographicFront">
              <a:rot lat="0" lon="10799999" rev="0"/>
            </a:camera>
            <a:lightRig rig="threePt" dir="t"/>
          </a:scene3d>
        </p:spPr>
      </p:pic>
      <p:pic>
        <p:nvPicPr>
          <p:cNvPr id="23574" name="Picture 22" descr="D:\Иришка\работа\конкурс классных часов\картинки\ромашки\0_513b3_ce7de1e1_XL.jpg.png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928662" y="2928934"/>
            <a:ext cx="2500330" cy="3546568"/>
          </a:xfrm>
          <a:prstGeom prst="rect">
            <a:avLst/>
          </a:prstGeom>
          <a:noFill/>
        </p:spPr>
      </p:pic>
      <p:pic>
        <p:nvPicPr>
          <p:cNvPr id="23575" name="Picture 23" descr="D:\Иришка\работа\конкурс классных часов\картинки\ромашки\d0e0009f63326deb3cbe712dd66c440d.jpe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28596" y="1000108"/>
            <a:ext cx="8358246" cy="5572164"/>
          </a:xfrm>
          <a:prstGeom prst="rect">
            <a:avLst/>
          </a:prstGeom>
          <a:noFill/>
        </p:spPr>
      </p:pic>
      <p:pic>
        <p:nvPicPr>
          <p:cNvPr id="23576" name="Picture 24" descr="D:\Иришка\работа\конкурс классных часов\картинки\ромашки\0_3578b_c53f38c3_L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28596" y="1000108"/>
            <a:ext cx="8358246" cy="557216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3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35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35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3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35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35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23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35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35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23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"/>
                            </p:stCondLst>
                            <p:childTnLst>
                              <p:par>
                                <p:cTn id="5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0"/>
                            </p:stCondLst>
                            <p:childTnLst>
                              <p:par>
                                <p:cTn id="6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00"/>
                            </p:stCondLst>
                            <p:childTnLst>
                              <p:par>
                                <p:cTn id="7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3000" fill="hold"/>
                                        <p:tgtEl>
                                          <p:spTgt spid="235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000" fill="hold"/>
                                        <p:tgtEl>
                                          <p:spTgt spid="235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3000"/>
                                        <p:tgtEl>
                                          <p:spTgt spid="23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000"/>
                            </p:stCondLst>
                            <p:childTnLst>
                              <p:par>
                                <p:cTn id="8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3000" fill="hold"/>
                                        <p:tgtEl>
                                          <p:spTgt spid="235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000" fill="hold"/>
                                        <p:tgtEl>
                                          <p:spTgt spid="235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3000"/>
                                        <p:tgtEl>
                                          <p:spTgt spid="23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1214422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Народная мудрость о семье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142984"/>
            <a:ext cx="8686800" cy="5143536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Соберите пословицы о семье:</a:t>
            </a:r>
          </a:p>
          <a:p>
            <a:pPr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</a:t>
            </a:r>
          </a:p>
          <a:p>
            <a:pPr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семье любовь да совет, так и нужды нет.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 будет добра, коли в семье вражда.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Семья без детей, что цветок без запаха.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Родители трудолюбивы, и дети не ленивы.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4" name="Блок-схема: процесс 3"/>
          <p:cNvSpPr/>
          <p:nvPr/>
        </p:nvSpPr>
        <p:spPr>
          <a:xfrm>
            <a:off x="5072066" y="1643050"/>
            <a:ext cx="1571636" cy="571504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dirty="0"/>
              <a:t>в</a:t>
            </a:r>
            <a:r>
              <a:rPr lang="ru-RU" sz="2600" b="1" dirty="0" smtClean="0"/>
              <a:t> семье</a:t>
            </a:r>
            <a:endParaRPr lang="ru-RU" sz="2600" b="1" dirty="0"/>
          </a:p>
        </p:txBody>
      </p:sp>
      <p:sp>
        <p:nvSpPr>
          <p:cNvPr id="5" name="Блок-схема: процесс 4"/>
          <p:cNvSpPr/>
          <p:nvPr/>
        </p:nvSpPr>
        <p:spPr>
          <a:xfrm>
            <a:off x="500034" y="1643050"/>
            <a:ext cx="1500198" cy="571504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dirty="0" smtClean="0"/>
              <a:t>любовь</a:t>
            </a:r>
            <a:endParaRPr lang="ru-RU" sz="2600" b="1" dirty="0"/>
          </a:p>
        </p:txBody>
      </p:sp>
      <p:sp>
        <p:nvSpPr>
          <p:cNvPr id="6" name="Блок-схема: процесс 5"/>
          <p:cNvSpPr/>
          <p:nvPr/>
        </p:nvSpPr>
        <p:spPr>
          <a:xfrm>
            <a:off x="6715140" y="1643050"/>
            <a:ext cx="1714512" cy="571504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dirty="0"/>
              <a:t>д</a:t>
            </a:r>
            <a:r>
              <a:rPr lang="ru-RU" sz="2600" b="1" dirty="0" smtClean="0"/>
              <a:t>а совет</a:t>
            </a:r>
            <a:r>
              <a:rPr lang="ru-RU" dirty="0" smtClean="0"/>
              <a:t>,</a:t>
            </a:r>
            <a:endParaRPr lang="ru-RU" dirty="0"/>
          </a:p>
        </p:txBody>
      </p:sp>
      <p:sp>
        <p:nvSpPr>
          <p:cNvPr id="7" name="Блок-схема: процесс 6"/>
          <p:cNvSpPr/>
          <p:nvPr/>
        </p:nvSpPr>
        <p:spPr>
          <a:xfrm>
            <a:off x="2071670" y="1643050"/>
            <a:ext cx="2928958" cy="571504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dirty="0" smtClean="0"/>
              <a:t>так  и нужды нет</a:t>
            </a:r>
            <a:endParaRPr lang="ru-RU" sz="2600" b="1" dirty="0"/>
          </a:p>
        </p:txBody>
      </p:sp>
      <p:sp>
        <p:nvSpPr>
          <p:cNvPr id="8" name="Блок-схема: процесс 7"/>
          <p:cNvSpPr/>
          <p:nvPr/>
        </p:nvSpPr>
        <p:spPr>
          <a:xfrm>
            <a:off x="2928926" y="2714620"/>
            <a:ext cx="1643074" cy="571504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dirty="0"/>
              <a:t>н</a:t>
            </a:r>
            <a:r>
              <a:rPr lang="ru-RU" sz="2600" b="1" dirty="0" smtClean="0"/>
              <a:t>е будет</a:t>
            </a:r>
            <a:endParaRPr lang="ru-RU" sz="2600" b="1" dirty="0"/>
          </a:p>
        </p:txBody>
      </p:sp>
      <p:sp>
        <p:nvSpPr>
          <p:cNvPr id="9" name="Блок-схема: процесс 8"/>
          <p:cNvSpPr/>
          <p:nvPr/>
        </p:nvSpPr>
        <p:spPr>
          <a:xfrm>
            <a:off x="6286512" y="2714620"/>
            <a:ext cx="1571636" cy="571504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dirty="0" smtClean="0"/>
              <a:t>добра,</a:t>
            </a:r>
            <a:endParaRPr lang="ru-RU" sz="2600" b="1" dirty="0"/>
          </a:p>
        </p:txBody>
      </p:sp>
      <p:sp>
        <p:nvSpPr>
          <p:cNvPr id="10" name="Блок-схема: процесс 9"/>
          <p:cNvSpPr/>
          <p:nvPr/>
        </p:nvSpPr>
        <p:spPr>
          <a:xfrm>
            <a:off x="500034" y="2714620"/>
            <a:ext cx="2357454" cy="571504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dirty="0" smtClean="0"/>
              <a:t>коли в семье</a:t>
            </a:r>
            <a:endParaRPr lang="ru-RU" sz="2600" b="1" dirty="0"/>
          </a:p>
        </p:txBody>
      </p:sp>
      <p:sp>
        <p:nvSpPr>
          <p:cNvPr id="11" name="Блок-схема: процесс 10"/>
          <p:cNvSpPr/>
          <p:nvPr/>
        </p:nvSpPr>
        <p:spPr>
          <a:xfrm>
            <a:off x="4643438" y="2714620"/>
            <a:ext cx="1571636" cy="571504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dirty="0" smtClean="0"/>
              <a:t>вражда</a:t>
            </a:r>
            <a:endParaRPr lang="ru-RU" sz="2600" b="1" dirty="0"/>
          </a:p>
        </p:txBody>
      </p:sp>
      <p:sp>
        <p:nvSpPr>
          <p:cNvPr id="12" name="Блок-схема: процесс 11"/>
          <p:cNvSpPr/>
          <p:nvPr/>
        </p:nvSpPr>
        <p:spPr>
          <a:xfrm>
            <a:off x="4572000" y="3786190"/>
            <a:ext cx="1357322" cy="571504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dirty="0" smtClean="0"/>
              <a:t>семья</a:t>
            </a:r>
            <a:endParaRPr lang="ru-RU" sz="2600" b="1" dirty="0"/>
          </a:p>
        </p:txBody>
      </p:sp>
      <p:sp>
        <p:nvSpPr>
          <p:cNvPr id="13" name="Блок-схема: процесс 12"/>
          <p:cNvSpPr/>
          <p:nvPr/>
        </p:nvSpPr>
        <p:spPr>
          <a:xfrm>
            <a:off x="2571736" y="3786190"/>
            <a:ext cx="1928826" cy="571504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dirty="0" smtClean="0"/>
              <a:t>без детей,</a:t>
            </a:r>
            <a:endParaRPr lang="ru-RU" sz="2600" b="1" dirty="0"/>
          </a:p>
        </p:txBody>
      </p:sp>
      <p:sp>
        <p:nvSpPr>
          <p:cNvPr id="14" name="Блок-схема: процесс 13"/>
          <p:cNvSpPr/>
          <p:nvPr/>
        </p:nvSpPr>
        <p:spPr>
          <a:xfrm>
            <a:off x="500034" y="3786190"/>
            <a:ext cx="2000264" cy="571504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dirty="0" smtClean="0"/>
              <a:t>что цветок</a:t>
            </a:r>
            <a:endParaRPr lang="ru-RU" sz="2600" b="1" dirty="0"/>
          </a:p>
        </p:txBody>
      </p:sp>
      <p:sp>
        <p:nvSpPr>
          <p:cNvPr id="15" name="Блок-схема: процесс 14"/>
          <p:cNvSpPr/>
          <p:nvPr/>
        </p:nvSpPr>
        <p:spPr>
          <a:xfrm>
            <a:off x="6000760" y="3786190"/>
            <a:ext cx="1928826" cy="571504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dirty="0" smtClean="0"/>
              <a:t>без запаха</a:t>
            </a:r>
            <a:endParaRPr lang="ru-RU" sz="2600" b="1" dirty="0"/>
          </a:p>
        </p:txBody>
      </p:sp>
      <p:sp>
        <p:nvSpPr>
          <p:cNvPr id="16" name="Блок-схема: процесс 15"/>
          <p:cNvSpPr/>
          <p:nvPr/>
        </p:nvSpPr>
        <p:spPr>
          <a:xfrm>
            <a:off x="6572264" y="4857760"/>
            <a:ext cx="1785950" cy="571504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dirty="0"/>
              <a:t>р</a:t>
            </a:r>
            <a:r>
              <a:rPr lang="ru-RU" sz="2600" b="1" dirty="0" smtClean="0"/>
              <a:t>одители</a:t>
            </a:r>
            <a:endParaRPr lang="ru-RU" sz="2600" b="1" dirty="0"/>
          </a:p>
        </p:txBody>
      </p:sp>
      <p:sp>
        <p:nvSpPr>
          <p:cNvPr id="17" name="Блок-схема: процесс 16"/>
          <p:cNvSpPr/>
          <p:nvPr/>
        </p:nvSpPr>
        <p:spPr>
          <a:xfrm>
            <a:off x="500034" y="4857760"/>
            <a:ext cx="2571768" cy="571504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600" b="1" dirty="0" smtClean="0"/>
          </a:p>
          <a:p>
            <a:pPr algn="ctr"/>
            <a:r>
              <a:rPr lang="ru-RU" sz="2600" b="1" dirty="0" smtClean="0"/>
              <a:t>трудолюбивы,</a:t>
            </a:r>
            <a:endParaRPr lang="ru-RU" sz="2600" b="1" dirty="0"/>
          </a:p>
        </p:txBody>
      </p:sp>
      <p:sp>
        <p:nvSpPr>
          <p:cNvPr id="18" name="Блок-схема: процесс 17"/>
          <p:cNvSpPr/>
          <p:nvPr/>
        </p:nvSpPr>
        <p:spPr>
          <a:xfrm>
            <a:off x="5214942" y="4857760"/>
            <a:ext cx="1285884" cy="571504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dirty="0" smtClean="0"/>
              <a:t>и дети</a:t>
            </a:r>
            <a:endParaRPr lang="ru-RU" sz="2600" b="1" dirty="0"/>
          </a:p>
        </p:txBody>
      </p:sp>
      <p:sp>
        <p:nvSpPr>
          <p:cNvPr id="19" name="Блок-схема: процесс 18"/>
          <p:cNvSpPr/>
          <p:nvPr/>
        </p:nvSpPr>
        <p:spPr>
          <a:xfrm>
            <a:off x="3143240" y="4857760"/>
            <a:ext cx="2000264" cy="571504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dirty="0" smtClean="0"/>
              <a:t>не ленивы</a:t>
            </a:r>
            <a:endParaRPr lang="ru-RU" sz="2600" b="1" dirty="0"/>
          </a:p>
        </p:txBody>
      </p:sp>
      <p:pic>
        <p:nvPicPr>
          <p:cNvPr id="22530" name="Picture 2" descr="D:\Иришка\работа\конкурс классных часов\картинки\школа\1d1cb14688322e9518255a2dca8a655d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86710" y="285728"/>
            <a:ext cx="1028700" cy="127635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8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2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80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80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800" decel="100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800" decel="100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3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12954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Венчание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2050" name="Picture 2" descr="D:\Иришка\работа\мои разработки\конкурсы\конкурс классных часов\картинки\венчание\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142984"/>
            <a:ext cx="4525484" cy="3071834"/>
          </a:xfrm>
          <a:prstGeom prst="rect">
            <a:avLst/>
          </a:prstGeom>
          <a:noFill/>
        </p:spPr>
      </p:pic>
      <p:pic>
        <p:nvPicPr>
          <p:cNvPr id="2051" name="Picture 3" descr="D:\Иришка\работа\мои разработки\конкурсы\конкурс классных часов\картинки\венчание\1398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1142984"/>
            <a:ext cx="3571900" cy="5357850"/>
          </a:xfrm>
          <a:prstGeom prst="rect">
            <a:avLst/>
          </a:prstGeom>
          <a:noFill/>
        </p:spPr>
      </p:pic>
      <p:pic>
        <p:nvPicPr>
          <p:cNvPr id="21506" name="Picture 2" descr="D:\Иришка\работа\конкурс классных часов\картинки\венчание\be2fe13c02799c9cbf8b4f756afa67f4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488" y="4786322"/>
            <a:ext cx="1785950" cy="1190633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496</Words>
  <Application>Microsoft Office PowerPoint</Application>
  <PresentationFormat>Экран (4:3)</PresentationFormat>
  <Paragraphs>128</Paragraphs>
  <Slides>24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Семья и семейные ценности</vt:lpstr>
      <vt:lpstr>Цель:</vt:lpstr>
      <vt:lpstr>Слайд 3</vt:lpstr>
      <vt:lpstr>Выберите положительные качества счастливого человека</vt:lpstr>
      <vt:lpstr>Что такое семья?</vt:lpstr>
      <vt:lpstr>Когда появилось слово  «Семья»?</vt:lpstr>
      <vt:lpstr>Семь И Я</vt:lpstr>
      <vt:lpstr>Народная мудрость о семье</vt:lpstr>
      <vt:lpstr>Венчание</vt:lpstr>
      <vt:lpstr>Семейные традиции</vt:lpstr>
      <vt:lpstr>Общий вид деятельности династии</vt:lpstr>
      <vt:lpstr>Праздники и застолья</vt:lpstr>
      <vt:lpstr>фотоальбомы</vt:lpstr>
      <vt:lpstr>Совместный отдых</vt:lpstr>
      <vt:lpstr>Выберите составляющие счастливой, крепкой, дружной семьи</vt:lpstr>
      <vt:lpstr>Что такое Семейные ценности?</vt:lpstr>
      <vt:lpstr>Радужная семья</vt:lpstr>
      <vt:lpstr>Фраза в зазеркалье</vt:lpstr>
      <vt:lpstr>«Сказка о человеке и стрекозе». </vt:lpstr>
      <vt:lpstr> Международный день семьи – 15 мая</vt:lpstr>
      <vt:lpstr>8 июля – День семьи в России</vt:lpstr>
      <vt:lpstr>Загадки</vt:lpstr>
      <vt:lpstr>Наш класс</vt:lpstr>
      <vt:lpstr>Слайд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Семья и семейные ценности</dc:title>
  <dc:creator>Ирина</dc:creator>
  <cp:lastModifiedBy>Интернат</cp:lastModifiedBy>
  <cp:revision>6</cp:revision>
  <dcterms:created xsi:type="dcterms:W3CDTF">2013-03-21T18:09:11Z</dcterms:created>
  <dcterms:modified xsi:type="dcterms:W3CDTF">2015-04-29T14:53:19Z</dcterms:modified>
</cp:coreProperties>
</file>